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014"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9CEB9F-D7FD-4A76-817A-FCD1C2DB4E30}" type="datetimeFigureOut">
              <a:rPr lang="en-US" smtClean="0"/>
              <a:pPr/>
              <a:t>10/11/2014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EEAFB-B290-411C-B12F-D5FF1B423A2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9CEB9F-D7FD-4A76-817A-FCD1C2DB4E30}" type="datetimeFigureOut">
              <a:rPr lang="en-US" smtClean="0"/>
              <a:pPr/>
              <a:t>10/11/2014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EEAFB-B290-411C-B12F-D5FF1B423A2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fontScale="85000" lnSpcReduction="10000"/>
          </a:bodyPr>
          <a:lstStyle/>
          <a:p>
            <a:r>
              <a:rPr lang="es-MX" b="1" dirty="0"/>
              <a:t>	D. Así son muchos hombres con respecto a su negocio. Hacen inversiones que rinden muy poco al principio pero con el tiempo rinden mucho.</a:t>
            </a:r>
            <a:endParaRPr lang="en-US" b="1" dirty="0"/>
          </a:p>
          <a:p>
            <a:r>
              <a:rPr lang="es-MX" b="1" dirty="0"/>
              <a:t>	E. Pero ¿los hijos de luz? ¿Emplean la misma prudencia y diligencia para estar preparados para la vida venidera, la vida eterna? Jesús dice que los del mundo nos ganan en esto. </a:t>
            </a:r>
            <a:endParaRPr lang="es-MX" b="1" dirty="0" smtClean="0"/>
          </a:p>
          <a:p>
            <a:r>
              <a:rPr lang="es-MX" b="1" dirty="0"/>
              <a:t> </a:t>
            </a:r>
            <a:r>
              <a:rPr lang="es-MX" b="1" dirty="0" smtClean="0"/>
              <a:t>    ¿</a:t>
            </a:r>
            <a:r>
              <a:rPr lang="es-MX" b="1" dirty="0"/>
              <a:t>Cuántos miembros de la iglesia practican su fe con la misma prudencia y con el mismo entusiasmo que los del mundo practican sus negocios y placeres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340768"/>
            <a:ext cx="8229600" cy="4785395"/>
          </a:xfrm>
        </p:spPr>
        <p:txBody>
          <a:bodyPr>
            <a:normAutofit lnSpcReduction="10000"/>
          </a:bodyPr>
          <a:lstStyle/>
          <a:p>
            <a:r>
              <a:rPr lang="es-MX" b="1" dirty="0"/>
              <a:t>	F. “Es muy cierto que hay quienes una y otra vez dedican veinte veces más tiempo y dinero a lograr su placer, practicar deportes, o cuidar su jardín que lo que dedican a la iglesia. </a:t>
            </a:r>
            <a:endParaRPr lang="es-MX" b="1" dirty="0" smtClean="0"/>
          </a:p>
          <a:p>
            <a:r>
              <a:rPr lang="es-MX" b="1" dirty="0"/>
              <a:t> </a:t>
            </a:r>
            <a:r>
              <a:rPr lang="es-MX" b="1" dirty="0" smtClean="0"/>
              <a:t>    Nuestro </a:t>
            </a:r>
            <a:r>
              <a:rPr lang="es-MX" b="1" dirty="0"/>
              <a:t>cristianismo sólo comenzará a ser real y efectivo cuando le dediquemos tanto tiempo y esfuerzo como a nuestras actividades mundanas” (William Barclay, Comentario sobre Lucas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r>
              <a:rPr lang="es-MX" b="1" dirty="0" smtClean="0"/>
              <a:t>     III</a:t>
            </a:r>
            <a:r>
              <a:rPr lang="es-MX" b="1" dirty="0"/>
              <a:t>. LUCAS 16:9, “Y YO OS DIGO: GANAD AMIGOS POR MEDIO DE LAS RIQUEZAS…”</a:t>
            </a:r>
            <a:endParaRPr lang="en-US" b="1" dirty="0"/>
          </a:p>
          <a:p>
            <a:r>
              <a:rPr lang="es-MX" b="1" dirty="0"/>
              <a:t>	A. ¿Cómo ganamos amigos por medio de las riquezas? </a:t>
            </a:r>
            <a:endParaRPr lang="es-MX" b="1" dirty="0" smtClean="0"/>
          </a:p>
          <a:p>
            <a:r>
              <a:rPr lang="es-MX" b="1" dirty="0"/>
              <a:t> </a:t>
            </a:r>
            <a:r>
              <a:rPr lang="es-MX" b="1" dirty="0" smtClean="0"/>
              <a:t>    Proverbios </a:t>
            </a:r>
            <a:r>
              <a:rPr lang="es-MX" b="1" dirty="0"/>
              <a:t>3:9, “Honra a Jehová con tus bienes, Y con las primicias de todos tus frutos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lnSpcReduction="10000"/>
          </a:bodyPr>
          <a:lstStyle/>
          <a:p>
            <a:r>
              <a:rPr lang="en-US" b="1" dirty="0"/>
              <a:t>	</a:t>
            </a:r>
            <a:r>
              <a:rPr lang="es-MX" b="1" dirty="0"/>
              <a:t>B. Mateo 6:19-21, “No os hagáis tesoros en la tierra, donde la polilla y el orín corrompen, y donde ladrones minan y hurtan;</a:t>
            </a:r>
            <a:endParaRPr lang="en-US" b="1" dirty="0"/>
          </a:p>
          <a:p>
            <a:pPr>
              <a:buNone/>
            </a:pPr>
            <a:r>
              <a:rPr lang="es-MX" b="1" baseline="30000" dirty="0" smtClean="0"/>
              <a:t>         20</a:t>
            </a:r>
            <a:r>
              <a:rPr lang="es-MX" b="1" baseline="30000" dirty="0"/>
              <a:t> </a:t>
            </a:r>
            <a:r>
              <a:rPr lang="es-MX" b="1" dirty="0"/>
              <a:t>sino haceos tesoros en el cielo, donde ni la polilla ni el orín corrompen, y donde ladrones no minan ni hurtan</a:t>
            </a:r>
            <a:r>
              <a:rPr lang="es-MX" b="1" dirty="0" smtClean="0"/>
              <a:t>.</a:t>
            </a:r>
          </a:p>
          <a:p>
            <a:r>
              <a:rPr lang="es-MX" b="1" baseline="30000" dirty="0" smtClean="0"/>
              <a:t>     21</a:t>
            </a:r>
            <a:r>
              <a:rPr lang="es-MX" b="1" baseline="30000" dirty="0"/>
              <a:t> </a:t>
            </a:r>
            <a:r>
              <a:rPr lang="es-MX" b="1" dirty="0"/>
              <a:t>Porque donde esté vuestro tesoro, allí estará también vuestro corazón”.</a:t>
            </a:r>
            <a:r>
              <a:rPr lang="en-US" b="1"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r>
              <a:rPr lang="es-MX" b="1" dirty="0"/>
              <a:t>	C. 1 Timoteo 6:17-18, “A los ricos de este siglo manda que no sean altivos, ni pongan la esperanza en las riquezas, las cuales son inciertas, sino en el Dios vivo, que nos da todas las cosas en abundancia para que las disfrutemos.</a:t>
            </a:r>
            <a:r>
              <a:rPr lang="en-US" b="1" dirty="0"/>
              <a:t> </a:t>
            </a:r>
            <a:endParaRPr lang="en-US" b="1" dirty="0" smtClean="0"/>
          </a:p>
          <a:p>
            <a:r>
              <a:rPr lang="en-US" b="1" baseline="30000" dirty="0"/>
              <a:t> </a:t>
            </a:r>
            <a:r>
              <a:rPr lang="en-US" b="1" baseline="30000" dirty="0" smtClean="0"/>
              <a:t>    </a:t>
            </a:r>
            <a:r>
              <a:rPr lang="es-MX" b="1" baseline="30000" dirty="0" smtClean="0"/>
              <a:t>18</a:t>
            </a:r>
            <a:r>
              <a:rPr lang="es-MX" b="1" baseline="30000" dirty="0"/>
              <a:t> </a:t>
            </a:r>
            <a:r>
              <a:rPr lang="es-MX" b="1" dirty="0"/>
              <a:t>Que hagan bien, que sean ricos en buenas obras, dadivosos, generosos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r>
              <a:rPr lang="es-MX" b="1" dirty="0"/>
              <a:t>IV. ¿POR QUÉ  DESCRIBE JESÚS LAS RIQUEZAS COMO “INJUSTAS”?</a:t>
            </a:r>
            <a:endParaRPr lang="en-US" b="1" dirty="0"/>
          </a:p>
          <a:p>
            <a:r>
              <a:rPr lang="es-MX" b="1" dirty="0"/>
              <a:t>	1. Las riquezas engañan al dueño convenciéndole que las riquezas son de él.</a:t>
            </a:r>
            <a:endParaRPr lang="en-US" b="1" dirty="0"/>
          </a:p>
          <a:p>
            <a:r>
              <a:rPr lang="es-MX" b="1" dirty="0"/>
              <a:t>	2. Hay tentación fuerte de confiar en las riquezas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124744"/>
            <a:ext cx="8229600" cy="5001419"/>
          </a:xfrm>
        </p:spPr>
        <p:txBody>
          <a:bodyPr>
            <a:normAutofit lnSpcReduction="10000"/>
          </a:bodyPr>
          <a:lstStyle/>
          <a:p>
            <a:r>
              <a:rPr lang="es-MX" b="1" dirty="0"/>
              <a:t>	3. Convencen a su dueño que su felicidad depende de riquezas y de esa manera queda privado de las bendiciones espirituales.</a:t>
            </a:r>
            <a:endParaRPr lang="en-US" b="1" dirty="0"/>
          </a:p>
          <a:p>
            <a:r>
              <a:rPr lang="es-MX" b="1" dirty="0"/>
              <a:t>	4. Las riquezas producen para su dueño toda clase de falsos amigos.</a:t>
            </a:r>
            <a:endParaRPr lang="en-US" b="1" dirty="0"/>
          </a:p>
          <a:p>
            <a:r>
              <a:rPr lang="es-MX" b="1" dirty="0"/>
              <a:t>	5. Las riquezas prometen mucho que no pueden entregar</a:t>
            </a:r>
            <a:r>
              <a:rPr lang="es-MX" b="1" dirty="0" smtClean="0"/>
              <a:t>.</a:t>
            </a:r>
          </a:p>
          <a:p>
            <a:r>
              <a:rPr lang="es-MX" b="1" dirty="0"/>
              <a:t>	6. En fin, las riquezas son riesgo constante de la </a:t>
            </a:r>
            <a:r>
              <a:rPr lang="es-MX" b="1" dirty="0" smtClean="0"/>
              <a:t>espiritualidad. </a:t>
            </a:r>
            <a:r>
              <a:rPr lang="es-MX" b="1" dirty="0"/>
              <a:t>(Burton </a:t>
            </a:r>
            <a:r>
              <a:rPr lang="es-MX" b="1" dirty="0" err="1"/>
              <a:t>Coffman</a:t>
            </a:r>
            <a:r>
              <a:rPr lang="es-MX" b="1" dirty="0"/>
              <a:t>, Comentario sobre Lucas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lnSpcReduction="10000"/>
          </a:bodyPr>
          <a:lstStyle/>
          <a:p>
            <a:r>
              <a:rPr lang="es-MX" b="1" dirty="0" smtClean="0"/>
              <a:t>     V</a:t>
            </a:r>
            <a:r>
              <a:rPr lang="es-MX" b="1" dirty="0"/>
              <a:t>. LUCAS 16:9 PARA QUE CUANDO ÉSTAS FALTEN, OS RECIBAN EN LAS MORADAS ETERNAS”.</a:t>
            </a:r>
            <a:endParaRPr lang="en-US" b="1" dirty="0"/>
          </a:p>
          <a:p>
            <a:r>
              <a:rPr lang="es-MX" b="1" dirty="0"/>
              <a:t>	A. Es lo que el rico de Lucas 12 no quería aceptar. Creía que sus riquezas iban a durar para siempre.</a:t>
            </a:r>
            <a:endParaRPr lang="en-US" b="1" dirty="0"/>
          </a:p>
          <a:p>
            <a:r>
              <a:rPr lang="es-MX" b="1" dirty="0"/>
              <a:t>	B. Y así viven muchos, </a:t>
            </a:r>
            <a:r>
              <a:rPr lang="es-MX" b="1" u="sng" dirty="0"/>
              <a:t>confiando</a:t>
            </a:r>
            <a:r>
              <a:rPr lang="es-MX" b="1" dirty="0"/>
              <a:t> en sus riquezas, no tomando en cuenta que un día pronto les van a faltar</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lnSpcReduction="10000"/>
          </a:bodyPr>
          <a:lstStyle/>
          <a:p>
            <a:r>
              <a:rPr lang="es-MX" b="1" dirty="0" smtClean="0"/>
              <a:t>     VI</a:t>
            </a:r>
            <a:r>
              <a:rPr lang="es-MX" b="1" dirty="0"/>
              <a:t>.  LUCAS 16:11, 12,  “PUES SI EN LAS RIQUEZAS INJUSTAS NO FUISTEIS FIELES, ¿QUIÉN OS CONFIARÁ LO VERDADERO? </a:t>
            </a:r>
            <a:endParaRPr lang="es-MX" b="1" dirty="0" smtClean="0"/>
          </a:p>
          <a:p>
            <a:r>
              <a:rPr lang="es-MX" b="1" dirty="0"/>
              <a:t> </a:t>
            </a:r>
            <a:r>
              <a:rPr lang="es-MX" b="1" dirty="0" smtClean="0"/>
              <a:t>    Y </a:t>
            </a:r>
            <a:r>
              <a:rPr lang="es-MX" b="1" dirty="0"/>
              <a:t>si en lo ajeno no fuisteis fieles, ¿quién os dará lo que es vuestro?” </a:t>
            </a:r>
            <a:endParaRPr lang="en-US" b="1" dirty="0"/>
          </a:p>
          <a:p>
            <a:r>
              <a:rPr lang="es-MX" b="1" dirty="0"/>
              <a:t>	A. Si no hemos sido fieles en el uso de riquezas materiales que en verdad </a:t>
            </a:r>
            <a:r>
              <a:rPr lang="es-MX" b="1" u="sng" dirty="0"/>
              <a:t>no pertenecen a nosotros sino a Dios</a:t>
            </a:r>
            <a:r>
              <a:rPr lang="es-MX" b="1" dirty="0"/>
              <a:t>, ¿quién nos dará lo que es nuestro?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lnSpcReduction="10000"/>
          </a:bodyPr>
          <a:lstStyle/>
          <a:p>
            <a:r>
              <a:rPr lang="es-MX" b="1" dirty="0"/>
              <a:t>	B. De las riquezas que tengamos somos simplemente “mayordomos” pero si las usamos bien en la obra del Señor, verdaderamente honrando a Dios con nuestras posesiones materiales, </a:t>
            </a:r>
            <a:endParaRPr lang="es-MX" b="1" dirty="0" smtClean="0"/>
          </a:p>
          <a:p>
            <a:r>
              <a:rPr lang="es-MX" b="1" dirty="0"/>
              <a:t> </a:t>
            </a:r>
            <a:r>
              <a:rPr lang="es-MX" b="1" dirty="0" smtClean="0"/>
              <a:t>    Entonces Dios </a:t>
            </a:r>
            <a:r>
              <a:rPr lang="es-MX" b="1" u="sng" dirty="0"/>
              <a:t>nos dará lo que es nuestro, la vida eterna</a:t>
            </a:r>
            <a:r>
              <a:rPr lang="es-MX" b="1" dirty="0"/>
              <a:t>, “el reino preparado para vosotros desde la fundación del mundo” (Mateo 25:34</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endParaRPr lang="es-MX" sz="4400" b="1" dirty="0" smtClean="0"/>
          </a:p>
          <a:p>
            <a:pPr algn="ctr"/>
            <a:r>
              <a:rPr lang="es-MX" sz="4400" b="1" dirty="0"/>
              <a:t>SACRIFICAR EL FUTURO </a:t>
            </a:r>
            <a:endParaRPr lang="es-MX" sz="4400" b="1" dirty="0" smtClean="0"/>
          </a:p>
          <a:p>
            <a:pPr algn="ctr"/>
            <a:r>
              <a:rPr lang="es-MX" sz="4400" b="1" dirty="0"/>
              <a:t>(</a:t>
            </a:r>
            <a:r>
              <a:rPr lang="es-MX" sz="4400" b="1" dirty="0" smtClean="0"/>
              <a:t>LA VIDA ETERNA)</a:t>
            </a:r>
            <a:endParaRPr lang="en-US" sz="4400" b="1" dirty="0"/>
          </a:p>
          <a:p>
            <a:endParaRPr lang="es-MX"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196752"/>
            <a:ext cx="8229600" cy="4929411"/>
          </a:xfrm>
        </p:spPr>
        <p:txBody>
          <a:bodyPr/>
          <a:lstStyle/>
          <a:p>
            <a:r>
              <a:rPr lang="es-MX" b="1" dirty="0"/>
              <a:t>	C. De esta manera la Biblia enseña claramente que nuestra recompensa final tendrá mucho que ver con nuestro uso correcto de las bendiciones materiales que Dios nos presta en esta vida</a:t>
            </a:r>
            <a:r>
              <a:rPr lang="es-MX" b="1" dirty="0" smtClean="0"/>
              <a:t>, las </a:t>
            </a:r>
            <a:r>
              <a:rPr lang="es-MX" b="1" dirty="0"/>
              <a:t>riquezas de las cuales somos solamente </a:t>
            </a:r>
            <a:r>
              <a:rPr lang="es-MX" b="1" u="sng" dirty="0"/>
              <a:t>mayordomos</a:t>
            </a:r>
            <a:r>
              <a:rPr lang="es-MX" b="1" dirty="0"/>
              <a:t>. </a:t>
            </a:r>
            <a:endParaRPr lang="es-MX" b="1" dirty="0" smtClean="0"/>
          </a:p>
          <a:p>
            <a:r>
              <a:rPr lang="es-MX" b="1" dirty="0"/>
              <a:t> </a:t>
            </a:r>
            <a:r>
              <a:rPr lang="es-MX" b="1" dirty="0" smtClean="0"/>
              <a:t>    Desde </a:t>
            </a:r>
            <a:r>
              <a:rPr lang="es-MX" b="1" dirty="0"/>
              <a:t>luego, </a:t>
            </a:r>
            <a:r>
              <a:rPr lang="es-MX" b="1" dirty="0" smtClean="0"/>
              <a:t>es un </a:t>
            </a:r>
            <a:r>
              <a:rPr lang="es-MX" b="1" dirty="0"/>
              <a:t>solo aspecto de nuestra fidelidad hacia Dios, pero sin duda </a:t>
            </a:r>
            <a:r>
              <a:rPr lang="es-MX" b="1" dirty="0" smtClean="0"/>
              <a:t>es una </a:t>
            </a:r>
            <a:r>
              <a:rPr lang="es-MX" b="1" dirty="0"/>
              <a:t>parte esencial</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fontScale="92500"/>
          </a:bodyPr>
          <a:lstStyle/>
          <a:p>
            <a:r>
              <a:rPr lang="es-MX" b="1" dirty="0"/>
              <a:t>VII. NO ES NADA INTELIGENTE SACRIFICAR EL FUTURO Y EL “REINO PREPARADO PARA VOSOTROS” (LA VIDA ETERNA).</a:t>
            </a:r>
            <a:endParaRPr lang="en-US" b="1" dirty="0"/>
          </a:p>
          <a:p>
            <a:r>
              <a:rPr lang="es-MX" b="1" dirty="0"/>
              <a:t>	A. Sacrificar esto es portarse como niños consentidos que quieren lo </a:t>
            </a:r>
            <a:r>
              <a:rPr lang="es-MX" b="1" dirty="0" smtClean="0"/>
              <a:t>que quieren </a:t>
            </a:r>
            <a:r>
              <a:rPr lang="es-MX" b="1" dirty="0"/>
              <a:t>“ahora mismo</a:t>
            </a:r>
            <a:r>
              <a:rPr lang="es-MX" b="1" dirty="0" smtClean="0"/>
              <a:t>”. (Como los hijos de Elí, 1 Sam 2:16)</a:t>
            </a:r>
            <a:endParaRPr lang="en-US" b="1" dirty="0"/>
          </a:p>
          <a:p>
            <a:r>
              <a:rPr lang="es-MX" b="1" dirty="0"/>
              <a:t>	B. Muchos dan preferencia a lo que les da gusto “ahora mismo” y rehúsan pensar en las consecuencias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a:bodyPr>
          <a:lstStyle/>
          <a:p>
            <a:r>
              <a:rPr lang="es-MX" b="1" dirty="0" smtClean="0"/>
              <a:t>    C</a:t>
            </a:r>
            <a:r>
              <a:rPr lang="es-MX" b="1" dirty="0"/>
              <a:t>. Por ejemplo: el fumar, aunque es obviamente causa del cáncer; </a:t>
            </a:r>
            <a:endParaRPr lang="es-MX" b="1" dirty="0" smtClean="0"/>
          </a:p>
          <a:p>
            <a:r>
              <a:rPr lang="es-MX" b="1" dirty="0"/>
              <a:t> </a:t>
            </a:r>
            <a:r>
              <a:rPr lang="es-MX" b="1" dirty="0" smtClean="0"/>
              <a:t>   El tomar alcohol </a:t>
            </a:r>
            <a:r>
              <a:rPr lang="es-MX" b="1" dirty="0"/>
              <a:t>aunque todos saben cómo afecta el hígado; </a:t>
            </a:r>
            <a:endParaRPr lang="es-MX" b="1" dirty="0" smtClean="0"/>
          </a:p>
          <a:p>
            <a:r>
              <a:rPr lang="es-MX" b="1" dirty="0"/>
              <a:t> </a:t>
            </a:r>
            <a:r>
              <a:rPr lang="es-MX" b="1" dirty="0" smtClean="0"/>
              <a:t>   El uso </a:t>
            </a:r>
            <a:r>
              <a:rPr lang="es-MX" b="1" dirty="0"/>
              <a:t>de drogas que destruyen la mente</a:t>
            </a:r>
            <a:r>
              <a:rPr lang="es-MX" b="1" dirty="0" smtClean="0"/>
              <a:t>;</a:t>
            </a:r>
          </a:p>
          <a:p>
            <a:r>
              <a:rPr lang="es-MX" b="1" dirty="0" smtClean="0"/>
              <a:t>    </a:t>
            </a:r>
            <a:r>
              <a:rPr lang="es-MX" b="1" dirty="0"/>
              <a:t>El exceso de comer sabiendo que </a:t>
            </a:r>
            <a:r>
              <a:rPr lang="es-MX" b="1" dirty="0" smtClean="0"/>
              <a:t>existe el gran </a:t>
            </a:r>
            <a:r>
              <a:rPr lang="es-MX" b="1" dirty="0"/>
              <a:t>peligro </a:t>
            </a:r>
            <a:r>
              <a:rPr lang="es-MX" b="1" dirty="0" smtClean="0"/>
              <a:t>de diabetes </a:t>
            </a:r>
            <a:r>
              <a:rPr lang="es-MX" b="1" dirty="0"/>
              <a:t>y otros problemas.</a:t>
            </a:r>
            <a:r>
              <a:rPr lang="es-MX" b="1"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r>
              <a:rPr lang="es-MX" b="1" dirty="0"/>
              <a:t>	D. </a:t>
            </a:r>
            <a:r>
              <a:rPr lang="es-MX" b="1" dirty="0" smtClean="0"/>
              <a:t>El</a:t>
            </a:r>
            <a:r>
              <a:rPr lang="es-MX" b="1" dirty="0" smtClean="0"/>
              <a:t> “crédito </a:t>
            </a:r>
            <a:r>
              <a:rPr lang="es-MX" b="1" dirty="0" smtClean="0"/>
              <a:t>fácil</a:t>
            </a:r>
            <a:r>
              <a:rPr lang="es-MX" b="1" dirty="0"/>
              <a:t>” es otro ejemplo de “disfrutarlo ahora mismo y olvídese del futuro</a:t>
            </a:r>
            <a:r>
              <a:rPr lang="es-MX" b="1" dirty="0" smtClean="0"/>
              <a:t>”</a:t>
            </a:r>
          </a:p>
          <a:p>
            <a:r>
              <a:rPr lang="es-MX" b="1" dirty="0"/>
              <a:t> </a:t>
            </a:r>
            <a:r>
              <a:rPr lang="es-MX" b="1" dirty="0" smtClean="0"/>
              <a:t>    -- </a:t>
            </a:r>
            <a:r>
              <a:rPr lang="es-MX" b="1" dirty="0"/>
              <a:t>aunque todos saben que </a:t>
            </a:r>
            <a:r>
              <a:rPr lang="es-MX" b="1" dirty="0" smtClean="0"/>
              <a:t>la “</a:t>
            </a:r>
            <a:r>
              <a:rPr lang="es-MX" b="1" smtClean="0"/>
              <a:t>deuda fácil” no </a:t>
            </a:r>
            <a:r>
              <a:rPr lang="es-MX" b="1" dirty="0"/>
              <a:t>solamente produce la ruina financiera sino que también es causa de pleitos matrimoniales y muchos otros problemas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r>
              <a:rPr lang="es-MX" b="1" dirty="0"/>
              <a:t>CONCLUSION:</a:t>
            </a:r>
            <a:endParaRPr lang="en-US" b="1" dirty="0"/>
          </a:p>
          <a:p>
            <a:r>
              <a:rPr lang="es-MX" b="1" dirty="0"/>
              <a:t>	A. Pero todo esto cae sobre oídos sordos porque el gran propósito de millones es “disfrutar al máximo el </a:t>
            </a:r>
            <a:r>
              <a:rPr lang="es-MX" b="1" u="sng" dirty="0"/>
              <a:t>ahora mismo</a:t>
            </a:r>
            <a:r>
              <a:rPr lang="es-MX" b="1" dirty="0"/>
              <a:t>”. </a:t>
            </a:r>
            <a:endParaRPr lang="en-US" b="1" dirty="0"/>
          </a:p>
          <a:p>
            <a:r>
              <a:rPr lang="es-MX" b="1" dirty="0"/>
              <a:t>	B. Amós 6:3, “Alejáis el día de la calamidad”. Amós 4:12, “Prepárate para venir al encuentro de tu Dios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268760"/>
            <a:ext cx="8229600" cy="4857403"/>
          </a:xfrm>
        </p:spPr>
        <p:txBody>
          <a:bodyPr>
            <a:normAutofit lnSpcReduction="10000"/>
          </a:bodyPr>
          <a:lstStyle/>
          <a:p>
            <a:r>
              <a:rPr lang="es-MX" b="1" dirty="0"/>
              <a:t>	C. Mateo 24:37-39, “Mas como en los días de Noé, así será la venida del Hijo del Hombre. </a:t>
            </a:r>
            <a:endParaRPr lang="es-MX" b="1" dirty="0" smtClean="0"/>
          </a:p>
          <a:p>
            <a:r>
              <a:rPr lang="es-MX" b="1" baseline="30000" dirty="0"/>
              <a:t> </a:t>
            </a:r>
            <a:r>
              <a:rPr lang="es-MX" b="1" baseline="30000" dirty="0" smtClean="0"/>
              <a:t>    38</a:t>
            </a:r>
            <a:r>
              <a:rPr lang="es-MX" b="1" baseline="30000" dirty="0"/>
              <a:t> </a:t>
            </a:r>
            <a:r>
              <a:rPr lang="es-MX" b="1" dirty="0"/>
              <a:t>Porque como en los días antes del diluvio estaban comiendo y bebiendo, casándose y dando en casamiento, hasta el día en que Noé entró en el arca,</a:t>
            </a:r>
            <a:r>
              <a:rPr lang="en-US" b="1" dirty="0"/>
              <a:t> </a:t>
            </a:r>
            <a:r>
              <a:rPr lang="en-US" b="1" baseline="30000" dirty="0"/>
              <a:t> </a:t>
            </a:r>
            <a:endParaRPr lang="en-US" b="1" baseline="30000" dirty="0" smtClean="0"/>
          </a:p>
          <a:p>
            <a:r>
              <a:rPr lang="en-US" b="1" baseline="30000" dirty="0"/>
              <a:t> </a:t>
            </a:r>
            <a:r>
              <a:rPr lang="en-US" b="1" baseline="30000" dirty="0" smtClean="0"/>
              <a:t>    </a:t>
            </a:r>
            <a:r>
              <a:rPr lang="en-US" b="1" dirty="0" smtClean="0"/>
              <a:t>y </a:t>
            </a:r>
            <a:r>
              <a:rPr lang="en-US" b="1" dirty="0"/>
              <a:t>no </a:t>
            </a:r>
            <a:r>
              <a:rPr lang="en-US" b="1" dirty="0" err="1"/>
              <a:t>entendieron</a:t>
            </a:r>
            <a:r>
              <a:rPr lang="en-US" b="1" dirty="0"/>
              <a:t> </a:t>
            </a:r>
            <a:r>
              <a:rPr lang="en-US" b="1" dirty="0" err="1"/>
              <a:t>hasta</a:t>
            </a:r>
            <a:r>
              <a:rPr lang="en-US" b="1" dirty="0"/>
              <a:t> </a:t>
            </a:r>
            <a:r>
              <a:rPr lang="en-US" b="1" dirty="0" err="1"/>
              <a:t>que</a:t>
            </a:r>
            <a:r>
              <a:rPr lang="en-US" b="1" dirty="0"/>
              <a:t> </a:t>
            </a:r>
            <a:r>
              <a:rPr lang="en-US" b="1" dirty="0" err="1"/>
              <a:t>vino</a:t>
            </a:r>
            <a:r>
              <a:rPr lang="en-US" b="1" dirty="0"/>
              <a:t> el </a:t>
            </a:r>
            <a:r>
              <a:rPr lang="en-US" b="1" dirty="0" err="1"/>
              <a:t>diluvio</a:t>
            </a:r>
            <a:r>
              <a:rPr lang="en-US" b="1" dirty="0"/>
              <a:t> y se los </a:t>
            </a:r>
            <a:r>
              <a:rPr lang="en-US" b="1" dirty="0" err="1"/>
              <a:t>llevó</a:t>
            </a:r>
            <a:r>
              <a:rPr lang="en-US" b="1" dirty="0"/>
              <a:t> a </a:t>
            </a:r>
            <a:r>
              <a:rPr lang="en-US" b="1" dirty="0" err="1"/>
              <a:t>todos</a:t>
            </a:r>
            <a:r>
              <a:rPr lang="en-US" b="1" dirty="0"/>
              <a:t>, </a:t>
            </a:r>
            <a:r>
              <a:rPr lang="en-US" b="1" dirty="0" err="1"/>
              <a:t>así</a:t>
            </a:r>
            <a:r>
              <a:rPr lang="en-US" b="1" dirty="0"/>
              <a:t> </a:t>
            </a:r>
            <a:r>
              <a:rPr lang="en-US" b="1" dirty="0" err="1"/>
              <a:t>será</a:t>
            </a:r>
            <a:r>
              <a:rPr lang="en-US" b="1" dirty="0"/>
              <a:t>  </a:t>
            </a:r>
            <a:r>
              <a:rPr lang="en-US" b="1" dirty="0" err="1"/>
              <a:t>también</a:t>
            </a:r>
            <a:r>
              <a:rPr lang="en-US" b="1" dirty="0"/>
              <a:t> la </a:t>
            </a:r>
            <a:r>
              <a:rPr lang="en-US" b="1" dirty="0" err="1"/>
              <a:t>venida</a:t>
            </a:r>
            <a:r>
              <a:rPr lang="en-US" b="1" dirty="0"/>
              <a:t> del </a:t>
            </a:r>
            <a:r>
              <a:rPr lang="en-US" b="1" dirty="0" err="1"/>
              <a:t>Hijo</a:t>
            </a:r>
            <a:r>
              <a:rPr lang="en-US" b="1" dirty="0"/>
              <a:t> del Hombre”.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r>
              <a:rPr lang="es-MX" b="1" dirty="0"/>
              <a:t>		1. Imagínese que cuando Noé andaba predicando, construyendo el arca, y prediciendo el diluvio </a:t>
            </a:r>
            <a:r>
              <a:rPr lang="es-MX" b="1" dirty="0" smtClean="0"/>
              <a:t>que </a:t>
            </a:r>
            <a:r>
              <a:rPr lang="es-MX" b="1" dirty="0"/>
              <a:t>la gente </a:t>
            </a:r>
            <a:r>
              <a:rPr lang="es-MX" b="1" dirty="0" smtClean="0"/>
              <a:t>dijera: </a:t>
            </a:r>
            <a:r>
              <a:rPr lang="es-MX" b="1" dirty="0"/>
              <a:t>“¡Todavía no está lloviendo!” </a:t>
            </a:r>
            <a:endParaRPr lang="en-US" b="1" dirty="0"/>
          </a:p>
          <a:p>
            <a:r>
              <a:rPr lang="es-MX" b="1" dirty="0"/>
              <a:t>		2. Es como si alguien brinca del techo de un rascacielos de 50 pisos, y mientras va volando </a:t>
            </a:r>
            <a:r>
              <a:rPr lang="es-MX" b="1" dirty="0" smtClean="0"/>
              <a:t>pacíficamente se oye decir, “¡Mire! ¡Todavía </a:t>
            </a:r>
            <a:r>
              <a:rPr lang="es-MX" b="1" dirty="0"/>
              <a:t>no pasa nada</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196752"/>
            <a:ext cx="8229600" cy="4929411"/>
          </a:xfrm>
        </p:spPr>
        <p:txBody>
          <a:bodyPr>
            <a:normAutofit lnSpcReduction="10000"/>
          </a:bodyPr>
          <a:lstStyle/>
          <a:p>
            <a:r>
              <a:rPr lang="es-MX" b="1" dirty="0"/>
              <a:t>	C. 1 Tesalonicenses 5:1-3, “Pero acerca de los tiempos y de las ocasiones, no tenéis necesidad, hermanos, de que yo os escriba. </a:t>
            </a:r>
            <a:endParaRPr lang="es-MX" b="1" dirty="0" smtClean="0"/>
          </a:p>
          <a:p>
            <a:r>
              <a:rPr lang="es-MX" b="1" baseline="30000" dirty="0"/>
              <a:t> </a:t>
            </a:r>
            <a:r>
              <a:rPr lang="es-MX" b="1" baseline="30000" dirty="0" smtClean="0"/>
              <a:t>    2</a:t>
            </a:r>
            <a:r>
              <a:rPr lang="es-MX" b="1" baseline="30000" dirty="0"/>
              <a:t> </a:t>
            </a:r>
            <a:r>
              <a:rPr lang="es-MX" b="1" dirty="0"/>
              <a:t>Porque vosotros sabéis perfectamente que el día del Señor vendrá así como ladrón en la noche;</a:t>
            </a:r>
            <a:r>
              <a:rPr lang="en-US" b="1" dirty="0"/>
              <a:t> </a:t>
            </a:r>
            <a:endParaRPr lang="en-US" b="1" dirty="0" smtClean="0"/>
          </a:p>
          <a:p>
            <a:r>
              <a:rPr lang="en-US" b="1" baseline="30000" dirty="0"/>
              <a:t> </a:t>
            </a:r>
            <a:r>
              <a:rPr lang="en-US" b="1" baseline="30000" dirty="0" smtClean="0"/>
              <a:t>    3</a:t>
            </a:r>
            <a:r>
              <a:rPr lang="en-US" b="1" baseline="30000" dirty="0"/>
              <a:t> </a:t>
            </a:r>
            <a:r>
              <a:rPr lang="en-US" b="1" dirty="0" err="1"/>
              <a:t>que</a:t>
            </a:r>
            <a:r>
              <a:rPr lang="en-US" b="1" dirty="0"/>
              <a:t> </a:t>
            </a:r>
            <a:r>
              <a:rPr lang="en-US" b="1" dirty="0" err="1"/>
              <a:t>cuando</a:t>
            </a:r>
            <a:r>
              <a:rPr lang="en-US" b="1" dirty="0"/>
              <a:t> </a:t>
            </a:r>
            <a:r>
              <a:rPr lang="en-US" b="1" dirty="0" err="1"/>
              <a:t>digan</a:t>
            </a:r>
            <a:r>
              <a:rPr lang="en-US" b="1" dirty="0"/>
              <a:t>: Paz y </a:t>
            </a:r>
            <a:r>
              <a:rPr lang="en-US" b="1" dirty="0" err="1"/>
              <a:t>seguridad</a:t>
            </a:r>
            <a:r>
              <a:rPr lang="en-US" b="1" dirty="0"/>
              <a:t>, </a:t>
            </a:r>
            <a:r>
              <a:rPr lang="en-US" b="1" dirty="0" err="1"/>
              <a:t>entonces</a:t>
            </a:r>
            <a:r>
              <a:rPr lang="en-US" b="1" dirty="0"/>
              <a:t> </a:t>
            </a:r>
            <a:r>
              <a:rPr lang="en-US" b="1" dirty="0" err="1"/>
              <a:t>vendrá</a:t>
            </a:r>
            <a:r>
              <a:rPr lang="en-US" b="1" dirty="0"/>
              <a:t> </a:t>
            </a:r>
            <a:r>
              <a:rPr lang="en-US" b="1" dirty="0" err="1"/>
              <a:t>sobre</a:t>
            </a:r>
            <a:r>
              <a:rPr lang="en-US" b="1" dirty="0"/>
              <a:t> </a:t>
            </a:r>
            <a:r>
              <a:rPr lang="en-US" b="1" dirty="0" err="1"/>
              <a:t>ellos</a:t>
            </a:r>
            <a:r>
              <a:rPr lang="en-US" b="1" dirty="0"/>
              <a:t> </a:t>
            </a:r>
            <a:r>
              <a:rPr lang="en-US" b="1" dirty="0" err="1"/>
              <a:t>destrucción</a:t>
            </a:r>
            <a:r>
              <a:rPr lang="en-US" b="1" dirty="0"/>
              <a:t> </a:t>
            </a:r>
            <a:r>
              <a:rPr lang="en-US" b="1" dirty="0" err="1"/>
              <a:t>repentina</a:t>
            </a:r>
            <a:r>
              <a:rPr lang="en-US" b="1" dirty="0"/>
              <a:t>, </a:t>
            </a:r>
            <a:r>
              <a:rPr lang="en-US" b="1" dirty="0" err="1"/>
              <a:t>como</a:t>
            </a:r>
            <a:r>
              <a:rPr lang="en-US" b="1" dirty="0"/>
              <a:t> los </a:t>
            </a:r>
            <a:r>
              <a:rPr lang="en-US" b="1" dirty="0" err="1"/>
              <a:t>dolores</a:t>
            </a:r>
            <a:r>
              <a:rPr lang="en-US" b="1" dirty="0"/>
              <a:t> a la </a:t>
            </a:r>
            <a:r>
              <a:rPr lang="en-US" b="1" dirty="0" err="1"/>
              <a:t>mujer</a:t>
            </a:r>
            <a:r>
              <a:rPr lang="en-US" b="1" dirty="0"/>
              <a:t> </a:t>
            </a:r>
            <a:r>
              <a:rPr lang="en-US" b="1" dirty="0" err="1"/>
              <a:t>encinta</a:t>
            </a:r>
            <a:r>
              <a:rPr lang="en-US" b="1" dirty="0"/>
              <a:t>, y no </a:t>
            </a:r>
            <a:r>
              <a:rPr lang="en-US" b="1" dirty="0" err="1"/>
              <a:t>escaparán</a:t>
            </a:r>
            <a:r>
              <a:rPr lang="en-US"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052736"/>
            <a:ext cx="8229600" cy="5073427"/>
          </a:xfrm>
        </p:spPr>
        <p:txBody>
          <a:bodyPr/>
          <a:lstStyle/>
          <a:p>
            <a:r>
              <a:rPr lang="es-MX" b="1" dirty="0"/>
              <a:t>	D. 1 Corintios 15:32,  “Si los muertos no resucitan, comamos y bebamos, porque mañana </a:t>
            </a:r>
            <a:r>
              <a:rPr lang="es-MX" b="1" dirty="0" smtClean="0"/>
              <a:t>moriremos”. </a:t>
            </a:r>
          </a:p>
          <a:p>
            <a:r>
              <a:rPr lang="es-MX" b="1" dirty="0"/>
              <a:t> </a:t>
            </a:r>
            <a:r>
              <a:rPr lang="es-MX" b="1" dirty="0" smtClean="0"/>
              <a:t>    Pero </a:t>
            </a:r>
            <a:r>
              <a:rPr lang="es-MX" b="1" dirty="0"/>
              <a:t>Juan 5:28, 29, </a:t>
            </a:r>
            <a:r>
              <a:rPr lang="en-US" b="1" baseline="30000" dirty="0"/>
              <a:t> </a:t>
            </a:r>
            <a:r>
              <a:rPr lang="en-US" b="1" dirty="0"/>
              <a:t>No </a:t>
            </a:r>
            <a:r>
              <a:rPr lang="en-US" b="1" dirty="0" err="1"/>
              <a:t>os</a:t>
            </a:r>
            <a:r>
              <a:rPr lang="en-US" b="1" dirty="0"/>
              <a:t> </a:t>
            </a:r>
            <a:r>
              <a:rPr lang="en-US" b="1" dirty="0" err="1"/>
              <a:t>maravilléis</a:t>
            </a:r>
            <a:r>
              <a:rPr lang="en-US" b="1" dirty="0"/>
              <a:t> de </a:t>
            </a:r>
            <a:r>
              <a:rPr lang="en-US" b="1" dirty="0" err="1"/>
              <a:t>esto</a:t>
            </a:r>
            <a:r>
              <a:rPr lang="en-US" b="1" dirty="0"/>
              <a:t>; </a:t>
            </a:r>
            <a:r>
              <a:rPr lang="en-US" b="1" dirty="0" err="1"/>
              <a:t>porque</a:t>
            </a:r>
            <a:r>
              <a:rPr lang="en-US" b="1" dirty="0"/>
              <a:t> </a:t>
            </a:r>
            <a:r>
              <a:rPr lang="en-US" b="1" u="sng" dirty="0" err="1"/>
              <a:t>vendrá</a:t>
            </a:r>
            <a:r>
              <a:rPr lang="en-US" b="1" u="sng" dirty="0"/>
              <a:t> </a:t>
            </a:r>
            <a:r>
              <a:rPr lang="en-US" b="1" u="sng" dirty="0" err="1"/>
              <a:t>hora</a:t>
            </a:r>
            <a:r>
              <a:rPr lang="en-US" b="1" dirty="0"/>
              <a:t> </a:t>
            </a:r>
            <a:r>
              <a:rPr lang="en-US" b="1" dirty="0" err="1"/>
              <a:t>cuando</a:t>
            </a:r>
            <a:r>
              <a:rPr lang="en-US" b="1" dirty="0"/>
              <a:t> </a:t>
            </a:r>
            <a:r>
              <a:rPr lang="en-US" b="1" dirty="0" err="1"/>
              <a:t>todos</a:t>
            </a:r>
            <a:r>
              <a:rPr lang="en-US" b="1" dirty="0"/>
              <a:t> los </a:t>
            </a:r>
            <a:r>
              <a:rPr lang="en-US" b="1" dirty="0" err="1"/>
              <a:t>que</a:t>
            </a:r>
            <a:r>
              <a:rPr lang="en-US" b="1" dirty="0"/>
              <a:t> </a:t>
            </a:r>
            <a:r>
              <a:rPr lang="en-US" b="1" dirty="0" err="1"/>
              <a:t>están</a:t>
            </a:r>
            <a:r>
              <a:rPr lang="en-US" b="1" dirty="0"/>
              <a:t> en los </a:t>
            </a:r>
            <a:r>
              <a:rPr lang="en-US" b="1" dirty="0" err="1"/>
              <a:t>sepulcros</a:t>
            </a:r>
            <a:r>
              <a:rPr lang="en-US" b="1" dirty="0"/>
              <a:t> </a:t>
            </a:r>
            <a:r>
              <a:rPr lang="en-US" b="1" dirty="0" err="1"/>
              <a:t>oirán</a:t>
            </a:r>
            <a:r>
              <a:rPr lang="en-US" b="1" dirty="0"/>
              <a:t> </a:t>
            </a:r>
            <a:r>
              <a:rPr lang="en-US" b="1" dirty="0" err="1"/>
              <a:t>su</a:t>
            </a:r>
            <a:r>
              <a:rPr lang="en-US" b="1" dirty="0"/>
              <a:t> </a:t>
            </a:r>
            <a:r>
              <a:rPr lang="en-US" b="1" dirty="0" err="1"/>
              <a:t>voz</a:t>
            </a:r>
            <a:r>
              <a:rPr lang="en-US" b="1" dirty="0"/>
              <a:t>; </a:t>
            </a:r>
            <a:endParaRPr lang="en-US" b="1" dirty="0" smtClean="0"/>
          </a:p>
          <a:p>
            <a:r>
              <a:rPr lang="en-US" b="1" baseline="30000" dirty="0"/>
              <a:t> </a:t>
            </a:r>
            <a:r>
              <a:rPr lang="en-US" b="1" baseline="30000" dirty="0" smtClean="0"/>
              <a:t>    29</a:t>
            </a:r>
            <a:r>
              <a:rPr lang="en-US" b="1" baseline="30000" dirty="0"/>
              <a:t> </a:t>
            </a:r>
            <a:r>
              <a:rPr lang="en-US" b="1" dirty="0"/>
              <a:t>y los </a:t>
            </a:r>
            <a:r>
              <a:rPr lang="en-US" b="1" dirty="0" err="1"/>
              <a:t>que</a:t>
            </a:r>
            <a:r>
              <a:rPr lang="en-US" b="1" dirty="0"/>
              <a:t> </a:t>
            </a:r>
            <a:r>
              <a:rPr lang="en-US" b="1" dirty="0" err="1"/>
              <a:t>hicieron</a:t>
            </a:r>
            <a:r>
              <a:rPr lang="en-US" b="1" dirty="0"/>
              <a:t> lo </a:t>
            </a:r>
            <a:r>
              <a:rPr lang="en-US" b="1" dirty="0" err="1"/>
              <a:t>bueno</a:t>
            </a:r>
            <a:r>
              <a:rPr lang="en-US" b="1" dirty="0"/>
              <a:t>, </a:t>
            </a:r>
            <a:r>
              <a:rPr lang="en-US" b="1" dirty="0" err="1"/>
              <a:t>saldrán</a:t>
            </a:r>
            <a:r>
              <a:rPr lang="en-US" b="1" dirty="0"/>
              <a:t> a </a:t>
            </a:r>
            <a:r>
              <a:rPr lang="en-US" b="1" dirty="0" err="1"/>
              <a:t>resurrección</a:t>
            </a:r>
            <a:r>
              <a:rPr lang="en-US" b="1" dirty="0"/>
              <a:t> de </a:t>
            </a:r>
            <a:r>
              <a:rPr lang="en-US" b="1" dirty="0" err="1"/>
              <a:t>vida</a:t>
            </a:r>
            <a:r>
              <a:rPr lang="en-US" b="1" dirty="0"/>
              <a:t>; </a:t>
            </a:r>
            <a:r>
              <a:rPr lang="en-US" b="1" dirty="0" err="1"/>
              <a:t>mas</a:t>
            </a:r>
            <a:r>
              <a:rPr lang="en-US" b="1" dirty="0"/>
              <a:t> los </a:t>
            </a:r>
            <a:r>
              <a:rPr lang="en-US" b="1" dirty="0" err="1"/>
              <a:t>que</a:t>
            </a:r>
            <a:r>
              <a:rPr lang="en-US" b="1" dirty="0"/>
              <a:t> </a:t>
            </a:r>
            <a:r>
              <a:rPr lang="en-US" b="1" dirty="0" err="1"/>
              <a:t>hicieron</a:t>
            </a:r>
            <a:r>
              <a:rPr lang="en-US" b="1" dirty="0"/>
              <a:t> lo </a:t>
            </a:r>
            <a:r>
              <a:rPr lang="en-US" b="1" dirty="0" err="1"/>
              <a:t>malo</a:t>
            </a:r>
            <a:r>
              <a:rPr lang="en-US" b="1" dirty="0"/>
              <a:t>, a </a:t>
            </a:r>
            <a:r>
              <a:rPr lang="en-US" b="1" dirty="0" err="1"/>
              <a:t>resurrección</a:t>
            </a:r>
            <a:r>
              <a:rPr lang="en-US" b="1" dirty="0"/>
              <a:t> de </a:t>
            </a:r>
            <a:r>
              <a:rPr lang="en-US" b="1" dirty="0" err="1"/>
              <a:t>condenación</a:t>
            </a:r>
            <a:r>
              <a:rPr lang="en-US"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fontScale="92500"/>
          </a:bodyPr>
          <a:lstStyle/>
          <a:p>
            <a:r>
              <a:rPr lang="es-MX" b="1" dirty="0"/>
              <a:t>	E. 1 Corintios 3:21, 22 El presente es bueno para el cristiano. “todo es vuestro: </a:t>
            </a:r>
            <a:r>
              <a:rPr lang="es-MX" b="1" dirty="0" smtClean="0"/>
              <a:t>… sea </a:t>
            </a:r>
            <a:r>
              <a:rPr lang="es-MX" b="1" dirty="0"/>
              <a:t>el mundo, sea la vida, sea la muerte, sea lo presente, sea lo por venir, todo es vuestro</a:t>
            </a:r>
            <a:r>
              <a:rPr lang="es-MX" b="1" dirty="0" smtClean="0"/>
              <a:t>”. </a:t>
            </a:r>
          </a:p>
          <a:p>
            <a:r>
              <a:rPr lang="es-MX" b="1" dirty="0" smtClean="0"/>
              <a:t>     Pero cada momento sabe que se ha convertido “para servir a Dios vivo y verdadero, y </a:t>
            </a:r>
            <a:r>
              <a:rPr lang="es-MX" b="1" u="sng" dirty="0" smtClean="0"/>
              <a:t>esperar</a:t>
            </a:r>
            <a:r>
              <a:rPr lang="es-MX" b="1" dirty="0" smtClean="0"/>
              <a:t> de los cielos a su Hijo, al cual resucitó de los muertos, a Jesús, quien nos libra de la ira venidera” (1 Tesalonicenses 1:9, 10).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fontScale="92500" lnSpcReduction="20000"/>
          </a:bodyPr>
          <a:lstStyle/>
          <a:p>
            <a:r>
              <a:rPr lang="es-MX" b="1" dirty="0"/>
              <a:t>INTRODUCCIÓN.</a:t>
            </a:r>
            <a:endParaRPr lang="en-US" b="1" dirty="0"/>
          </a:p>
          <a:p>
            <a:r>
              <a:rPr lang="es-MX" b="1" dirty="0"/>
              <a:t>	A. Una de las características más comunes de nuestra época es que muchos quieren todas sus bendiciones </a:t>
            </a:r>
            <a:r>
              <a:rPr lang="es-MX" b="1" u="sng" dirty="0"/>
              <a:t>ahora mismo</a:t>
            </a:r>
            <a:r>
              <a:rPr lang="es-MX" b="1" dirty="0"/>
              <a:t>. Lo que cuenta para ellos es el </a:t>
            </a:r>
            <a:r>
              <a:rPr lang="es-MX" b="1" u="sng" dirty="0"/>
              <a:t>tiempo presente</a:t>
            </a:r>
            <a:r>
              <a:rPr lang="es-MX" b="1" dirty="0"/>
              <a:t>. </a:t>
            </a:r>
            <a:endParaRPr lang="en-US" b="1" dirty="0"/>
          </a:p>
          <a:p>
            <a:r>
              <a:rPr lang="es-MX" b="1" dirty="0"/>
              <a:t>	B. Si pudiéramos escoger cualquier período de la historia en </a:t>
            </a:r>
            <a:r>
              <a:rPr lang="es-MX" b="1" dirty="0" smtClean="0"/>
              <a:t>el </a:t>
            </a:r>
            <a:r>
              <a:rPr lang="es-MX" b="1" dirty="0"/>
              <a:t>cual vivir, me imagino que la mayoría de nosotros escogeríamos el tiempo presente, pero ¿queremos vivir solamente para el “aquí y ahora” y sacrificar el futuro, la vida eterna</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196752"/>
            <a:ext cx="8229600" cy="4929411"/>
          </a:xfrm>
        </p:spPr>
        <p:txBody>
          <a:bodyPr>
            <a:normAutofit fontScale="85000" lnSpcReduction="10000"/>
          </a:bodyPr>
          <a:lstStyle/>
          <a:p>
            <a:r>
              <a:rPr lang="es-MX" b="1" dirty="0"/>
              <a:t>	F. La recompensa eterna requiere el “esperar”. </a:t>
            </a:r>
            <a:endParaRPr lang="es-MX" b="1" dirty="0" smtClean="0"/>
          </a:p>
          <a:p>
            <a:r>
              <a:rPr lang="es-MX" b="1" dirty="0"/>
              <a:t> </a:t>
            </a:r>
            <a:r>
              <a:rPr lang="es-MX" b="1" dirty="0" smtClean="0"/>
              <a:t>    Hebreos </a:t>
            </a:r>
            <a:r>
              <a:rPr lang="es-MX" b="1" dirty="0"/>
              <a:t>11:25, 26, En lugar de contentarse con “los deleites temporales de Pecado” en Egipto, Moisés estaba dispuesto a esperar el galardón de Cristo. </a:t>
            </a:r>
            <a:endParaRPr lang="es-MX" b="1" dirty="0" smtClean="0"/>
          </a:p>
          <a:p>
            <a:r>
              <a:rPr lang="es-MX" b="1" dirty="0"/>
              <a:t> </a:t>
            </a:r>
            <a:r>
              <a:rPr lang="es-MX" b="1" dirty="0" smtClean="0"/>
              <a:t>    Santiago </a:t>
            </a:r>
            <a:r>
              <a:rPr lang="es-MX" b="1" dirty="0"/>
              <a:t>5:7, 8, “Por tanto, hermanos, </a:t>
            </a:r>
            <a:r>
              <a:rPr lang="es-MX" b="1" u="sng" dirty="0"/>
              <a:t>tened paciencia hasta la venida del Señor</a:t>
            </a:r>
            <a:r>
              <a:rPr lang="es-MX" b="1" dirty="0"/>
              <a:t>. Mirad cómo el labrador </a:t>
            </a:r>
            <a:r>
              <a:rPr lang="es-MX" b="1" u="sng" dirty="0"/>
              <a:t>espera</a:t>
            </a:r>
            <a:r>
              <a:rPr lang="es-MX" b="1" dirty="0"/>
              <a:t> el precioso fruto de la tierra, aguardando con paciencia hasta que reciba la lluvia temprana y la tardía. </a:t>
            </a:r>
            <a:endParaRPr lang="es-MX" b="1" dirty="0" smtClean="0"/>
          </a:p>
          <a:p>
            <a:r>
              <a:rPr lang="es-MX" b="1" baseline="30000" dirty="0"/>
              <a:t> </a:t>
            </a:r>
            <a:r>
              <a:rPr lang="es-MX" b="1" baseline="30000" dirty="0" smtClean="0"/>
              <a:t>    8</a:t>
            </a:r>
            <a:r>
              <a:rPr lang="es-MX" b="1" baseline="30000" dirty="0"/>
              <a:t> </a:t>
            </a:r>
            <a:r>
              <a:rPr lang="es-MX" b="1" dirty="0"/>
              <a:t>Tened también vosotros paciencia, y afirmad vuestros corazones; porque la venida del Señor se acerca.</a:t>
            </a:r>
            <a:r>
              <a:rPr lang="en-US" b="1"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u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052736"/>
            <a:ext cx="8229600" cy="5073427"/>
          </a:xfrm>
        </p:spPr>
        <p:txBody>
          <a:bodyPr>
            <a:normAutofit fontScale="92500" lnSpcReduction="20000"/>
          </a:bodyPr>
          <a:lstStyle/>
          <a:p>
            <a:r>
              <a:rPr lang="es-MX" b="1" dirty="0"/>
              <a:t>	G. 2 Pedro 3:10, 11, </a:t>
            </a:r>
            <a:r>
              <a:rPr lang="es-MX" b="1" baseline="30000" dirty="0"/>
              <a:t> </a:t>
            </a:r>
            <a:r>
              <a:rPr lang="es-MX" b="1" dirty="0"/>
              <a:t>Pero el día del Señor vendrá como ladrón en la noche; en el cual los cielos pasarán con grande estruendo, y los elementos ardiendo serán deshechos, y la tierra y las obras que en ella hay serán quemadas.</a:t>
            </a:r>
            <a:r>
              <a:rPr lang="en-US" b="1" dirty="0"/>
              <a:t> </a:t>
            </a:r>
            <a:endParaRPr lang="en-US" b="1" dirty="0" smtClean="0"/>
          </a:p>
          <a:p>
            <a:r>
              <a:rPr lang="en-US" b="1" baseline="30000" dirty="0"/>
              <a:t> </a:t>
            </a:r>
            <a:r>
              <a:rPr lang="en-US" b="1" baseline="30000" dirty="0" smtClean="0"/>
              <a:t>    </a:t>
            </a:r>
            <a:r>
              <a:rPr lang="es-MX" b="1" baseline="30000" dirty="0" smtClean="0"/>
              <a:t>11</a:t>
            </a:r>
            <a:r>
              <a:rPr lang="es-MX" b="1" baseline="30000" dirty="0"/>
              <a:t> </a:t>
            </a:r>
            <a:r>
              <a:rPr lang="es-MX" b="1" dirty="0"/>
              <a:t>Puesto que todas estas cosas han de ser deshechas, ¡cómo no debéis vosotros andar en santa y piadosa manera de vivir, </a:t>
            </a:r>
            <a:endParaRPr lang="es-MX" b="1" dirty="0" smtClean="0"/>
          </a:p>
          <a:p>
            <a:r>
              <a:rPr lang="es-MX" b="1" baseline="30000" dirty="0"/>
              <a:t> </a:t>
            </a:r>
            <a:r>
              <a:rPr lang="es-MX" b="1" baseline="30000" dirty="0" smtClean="0"/>
              <a:t>    12</a:t>
            </a:r>
            <a:r>
              <a:rPr lang="es-MX" b="1" baseline="30000" dirty="0"/>
              <a:t> </a:t>
            </a:r>
            <a:r>
              <a:rPr lang="es-MX" b="1" dirty="0"/>
              <a:t>esperando y apresurándoos para la venida del día de Dios, en el cual los cielos, encendiéndose, serán deshechos, y los elementos, siendo quemados, se fundirán</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normAutofit/>
          </a:bodyPr>
          <a:lstStyle/>
          <a:p>
            <a:r>
              <a:rPr lang="es-MX" b="1" dirty="0" smtClean="0"/>
              <a:t>     D</a:t>
            </a:r>
            <a:r>
              <a:rPr lang="es-MX" b="1" dirty="0"/>
              <a:t>. Lamentablemente muchos están dispuestos a sacrificar la vida eterna para poder disfrutar al máximo los placeres del </a:t>
            </a:r>
            <a:r>
              <a:rPr lang="es-MX" b="1" dirty="0" smtClean="0"/>
              <a:t>momento, cueste lo que cueste.</a:t>
            </a:r>
          </a:p>
          <a:p>
            <a:r>
              <a:rPr lang="es-MX" b="1" dirty="0" smtClean="0"/>
              <a:t>     Piensan “yo me encargo del futuro cuando llegue”.</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196752"/>
            <a:ext cx="8229600" cy="4929411"/>
          </a:xfrm>
        </p:spPr>
        <p:txBody>
          <a:bodyPr>
            <a:normAutofit lnSpcReduction="10000"/>
          </a:bodyPr>
          <a:lstStyle/>
          <a:p>
            <a:r>
              <a:rPr lang="es-MX" b="1" dirty="0"/>
              <a:t>I. EL MAYORDOMO INJUSTO PERO SAGAZ. LUCAS 16:1-8.</a:t>
            </a:r>
            <a:endParaRPr lang="en-US" b="1" dirty="0"/>
          </a:p>
          <a:p>
            <a:r>
              <a:rPr lang="es-MX" b="1" dirty="0"/>
              <a:t>	A. Este mayordomo injusto tuvo la inteligencia necesaria para reconocer lo que le esperaba, un futuro desastroso, y tomó la decisión de prepararse y luego inició los pasos necesarios para lograr su propósito</a:t>
            </a:r>
            <a:r>
              <a:rPr lang="es-MX" b="1" dirty="0" smtClean="0"/>
              <a:t>.</a:t>
            </a:r>
          </a:p>
          <a:p>
            <a:r>
              <a:rPr lang="es-MX" b="1" dirty="0" smtClean="0"/>
              <a:t>     B. Era como la hormiga que prepara en el verano su comida para el futuro (Proverbios 6:8).</a:t>
            </a:r>
          </a:p>
          <a:p>
            <a:pPr lvl="1">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268760"/>
            <a:ext cx="8229600" cy="4857403"/>
          </a:xfrm>
        </p:spPr>
        <p:txBody>
          <a:bodyPr>
            <a:normAutofit fontScale="92500"/>
          </a:bodyPr>
          <a:lstStyle/>
          <a:p>
            <a:r>
              <a:rPr lang="es-MX" b="1" dirty="0"/>
              <a:t>	B. Desde luego, el amo no alaba su hecho injusto y chueco, pero sí le alaba “por haber hecho sagazmente”. (Sagaz: astuto, prudente, prevé y previene” – Dicc. Real Academia). Lo alaba porque </a:t>
            </a:r>
            <a:r>
              <a:rPr lang="es-MX" b="1" u="sng" dirty="0"/>
              <a:t>miraba hacia el futuro e hizo las provisiones necesarias</a:t>
            </a:r>
            <a:r>
              <a:rPr lang="es-MX" b="1" dirty="0"/>
              <a:t>.</a:t>
            </a:r>
            <a:endParaRPr lang="en-US" b="1" dirty="0"/>
          </a:p>
          <a:p>
            <a:r>
              <a:rPr lang="es-MX" b="1" dirty="0"/>
              <a:t>	C. Compárese este mayordomo injusto con el rico de Lucas 12:19 que dijo, “Diré a mi alma: Alma, muchos bienes tienes guardados para muchos años; repósate, come, bebe, regocíjate”.</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r>
              <a:rPr lang="en-US" b="1" dirty="0"/>
              <a:t> </a:t>
            </a:r>
            <a:r>
              <a:rPr lang="en-US" b="1" dirty="0" smtClean="0"/>
              <a:t>     </a:t>
            </a:r>
            <a:r>
              <a:rPr lang="es-MX" b="1" dirty="0" smtClean="0"/>
              <a:t>Los </a:t>
            </a:r>
            <a:r>
              <a:rPr lang="es-MX" b="1" dirty="0"/>
              <a:t>siguientes versículos (20, 21) dicen: “Pero Dios le dijo: Necio, esta noche vienen a pedirte tu alma; y lo que has provisto, ¿de quién será? </a:t>
            </a:r>
            <a:r>
              <a:rPr lang="es-MX" b="1" baseline="30000" dirty="0"/>
              <a:t>21 </a:t>
            </a:r>
            <a:r>
              <a:rPr lang="es-MX" b="1" dirty="0"/>
              <a:t>Así es el que hace para sí tesoro, y no es rico para con Dios”.</a:t>
            </a:r>
            <a:endParaRPr lang="en-US" b="1" dirty="0"/>
          </a:p>
          <a:p>
            <a:r>
              <a:rPr lang="es-MX" b="1" dirty="0"/>
              <a:t>	D. </a:t>
            </a:r>
            <a:r>
              <a:rPr lang="es-MX" b="1" dirty="0" smtClean="0"/>
              <a:t>2 </a:t>
            </a:r>
            <a:r>
              <a:rPr lang="es-MX" b="1" dirty="0"/>
              <a:t>Timoteo 4:10, “porque Demas me ha desamparado, amando </a:t>
            </a:r>
            <a:r>
              <a:rPr lang="es-MX" b="1" u="sng" dirty="0"/>
              <a:t>este mundo presente</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p:txBody>
          <a:bodyPr/>
          <a:lstStyle/>
          <a:p>
            <a:r>
              <a:rPr lang="es-MX" b="1" dirty="0" smtClean="0"/>
              <a:t>     II</a:t>
            </a:r>
            <a:r>
              <a:rPr lang="es-MX" b="1" dirty="0"/>
              <a:t>. LUCAS 16:8, “LOS HIJOS DE ESTE SIGLO SON MÁS SAGACES EN EL TRATO CON SUS SEMEJANTES QUE LOS HIJOS DE LUZ”. ¿Por qué dice esto?</a:t>
            </a:r>
            <a:endParaRPr lang="en-US" b="1" dirty="0"/>
          </a:p>
          <a:p>
            <a:r>
              <a:rPr lang="es-MX" b="1" dirty="0"/>
              <a:t>	A. ¿Quiénes son “los hijos de este siglo”? Los que no miran más allá de este mundo. Este mundo es su “todo”. No les interesa el mundo celestial, el mundo más allá del sol</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2800" b="1" dirty="0" smtClean="0"/>
              <a:t>SACRIFICAR EL FUTURO</a:t>
            </a:r>
            <a:endParaRPr lang="en-US" sz="2800" b="1" dirty="0"/>
          </a:p>
        </p:txBody>
      </p:sp>
      <p:sp>
        <p:nvSpPr>
          <p:cNvPr id="3" name="Content Placeholder 2"/>
          <p:cNvSpPr>
            <a:spLocks noGrp="1"/>
          </p:cNvSpPr>
          <p:nvPr>
            <p:ph idx="1"/>
          </p:nvPr>
        </p:nvSpPr>
        <p:spPr>
          <a:xfrm>
            <a:off x="457200" y="1340768"/>
            <a:ext cx="8229600" cy="4785395"/>
          </a:xfrm>
        </p:spPr>
        <p:txBody>
          <a:bodyPr>
            <a:normAutofit lnSpcReduction="10000"/>
          </a:bodyPr>
          <a:lstStyle/>
          <a:p>
            <a:r>
              <a:rPr lang="es-MX" b="1" dirty="0"/>
              <a:t>	B. Sin embargo, los hijos de este siglo quieren sacar todo el beneficio posible de su mundo terrenal y para lograr sus propósitos </a:t>
            </a:r>
            <a:r>
              <a:rPr lang="es-MX" b="1" dirty="0" smtClean="0"/>
              <a:t>“son </a:t>
            </a:r>
            <a:r>
              <a:rPr lang="es-MX" b="1" dirty="0"/>
              <a:t>más sagaces en el trato de sus semejantes que los hijos de luz”.</a:t>
            </a:r>
            <a:endParaRPr lang="en-US" b="1" dirty="0"/>
          </a:p>
          <a:p>
            <a:r>
              <a:rPr lang="es-MX" b="1" dirty="0"/>
              <a:t>	C. En cuanto a los asuntos de este mundo este mayordomo injusto actuó sagazmente, no pensando solamente en el “ahora mismo” sino en el futuro </a:t>
            </a:r>
            <a:r>
              <a:rPr lang="es-MX" b="1" u="sng" dirty="0"/>
              <a:t>en esta vida</a:t>
            </a:r>
            <a:r>
              <a:rPr lang="es-MX" b="1" dirty="0"/>
              <a:t> y para ello hizo los preparativos necesarios</a:t>
            </a:r>
            <a:r>
              <a:rPr lang="es-MX"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435</Words>
  <Application>Microsoft Office PowerPoint</Application>
  <PresentationFormat>On-screen Show (4:3)</PresentationFormat>
  <Paragraphs>124</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Slide 1</vt:lpstr>
      <vt:lpstr>Slide 2</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lpstr>SACRIFICAR EL FUTURO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Partain</dc:creator>
  <cp:lastModifiedBy>Partain</cp:lastModifiedBy>
  <cp:revision>44</cp:revision>
  <dcterms:created xsi:type="dcterms:W3CDTF">2014-10-09T21:41:55Z</dcterms:created>
  <dcterms:modified xsi:type="dcterms:W3CDTF">2014-10-11T13:41:31Z</dcterms:modified>
</cp:coreProperties>
</file>