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58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279BAE-FB53-4381-A037-94C4F68B5D47}"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279BAE-FB53-4381-A037-94C4F68B5D47}"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279BAE-FB53-4381-A037-94C4F68B5D47}"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279BAE-FB53-4381-A037-94C4F68B5D47}"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279BAE-FB53-4381-A037-94C4F68B5D47}"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279BAE-FB53-4381-A037-94C4F68B5D47}" type="datetimeFigureOut">
              <a:rPr lang="en-US" smtClean="0"/>
              <a:pPr/>
              <a:t>9/13/2014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279BAE-FB53-4381-A037-94C4F68B5D47}" type="datetimeFigureOut">
              <a:rPr lang="en-US" smtClean="0"/>
              <a:pPr/>
              <a:t>9/13/2014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279BAE-FB53-4381-A037-94C4F68B5D47}" type="datetimeFigureOut">
              <a:rPr lang="en-US" smtClean="0"/>
              <a:pPr/>
              <a:t>9/13/2014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279BAE-FB53-4381-A037-94C4F68B5D47}" type="datetimeFigureOut">
              <a:rPr lang="en-US" smtClean="0"/>
              <a:pPr/>
              <a:t>9/13/2014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279BAE-FB53-4381-A037-94C4F68B5D47}" type="datetimeFigureOut">
              <a:rPr lang="en-US" smtClean="0"/>
              <a:pPr/>
              <a:t>9/13/2014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279BAE-FB53-4381-A037-94C4F68B5D47}" type="datetimeFigureOut">
              <a:rPr lang="en-US" smtClean="0"/>
              <a:pPr/>
              <a:t>9/13/2014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9E147-5DC8-4EA1-8491-BE65C0A75B7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279BAE-FB53-4381-A037-94C4F68B5D47}" type="datetimeFigureOut">
              <a:rPr lang="en-US" smtClean="0"/>
              <a:pPr/>
              <a:t>9/13/2014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F9E147-5DC8-4EA1-8491-BE65C0A75B7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G. Colosenses 1:7, “Epafras, nuestro </a:t>
            </a:r>
            <a:r>
              <a:rPr lang="es-MX" b="1" u="sng" dirty="0"/>
              <a:t>con</a:t>
            </a:r>
            <a:r>
              <a:rPr lang="es-MX" b="1" dirty="0"/>
              <a:t>siervo amado”.</a:t>
            </a:r>
            <a:endParaRPr lang="en-US" b="1" dirty="0"/>
          </a:p>
          <a:p>
            <a:r>
              <a:rPr lang="es-MX" b="1" dirty="0"/>
              <a:t>	H. Podemos decir con toda confianza que los miembros de esta congregación somos “copartícipes de la promesa en Cristo”, “coherederos y miembros del mismo cuerpo”, “conciudadanos”, y por lo tanto, “consiervos”, “colaboradores” y “compañeros”.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I. Debemos siempre recordar los textos “unos y otros”: “os améis”; “sed afectuosos”; “saludaos”; “preocuparse”; “recibíos”; “amonestaros”; “consideremos”; “alentaos”; “sobrellevad”; “soportar”; “confesar ofensas”. </a:t>
            </a:r>
            <a:endParaRPr lang="es-MX" b="1" dirty="0" smtClean="0"/>
          </a:p>
          <a:p>
            <a:r>
              <a:rPr lang="es-MX" b="1" dirty="0"/>
              <a:t> </a:t>
            </a:r>
            <a:r>
              <a:rPr lang="es-MX" b="1" dirty="0" smtClean="0"/>
              <a:t>    Obviamente </a:t>
            </a:r>
            <a:r>
              <a:rPr lang="es-MX" b="1" dirty="0"/>
              <a:t>Dios quiere que la iglesia sea  nuestro </a:t>
            </a:r>
            <a:r>
              <a:rPr lang="es-MX" b="1" u="sng" dirty="0"/>
              <a:t>grupo de apoyo </a:t>
            </a:r>
            <a:r>
              <a:rPr lang="es-MX" b="1" dirty="0"/>
              <a:t>y aliento en todo</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20000"/>
          </a:bodyPr>
          <a:lstStyle/>
          <a:p>
            <a:r>
              <a:rPr lang="es-MX" b="1" dirty="0"/>
              <a:t>II. PARA QUE PUEDA SER POSIBLE LA EFECTIVA Y VERDADERA COMUNIÓN ENTRE HERMANOS ES NECESARIO </a:t>
            </a:r>
            <a:r>
              <a:rPr lang="es-MX" b="1" u="sng" dirty="0"/>
              <a:t>AMAR A LOS HERMANOS</a:t>
            </a:r>
            <a:r>
              <a:rPr lang="es-MX" b="1" dirty="0"/>
              <a:t>.</a:t>
            </a:r>
            <a:endParaRPr lang="en-US" b="1" dirty="0"/>
          </a:p>
          <a:p>
            <a:r>
              <a:rPr lang="es-MX" b="1" dirty="0"/>
              <a:t>	A. El amor a Dios y el amor a los hermanos constituyen la verdadera esencia del evangelio. 1 Juan 4:21, “Y nosotros tenemos este mandamiento de él: El que ama a Dios, ame también a su hermano”. </a:t>
            </a:r>
            <a:endParaRPr lang="es-MX" b="1" dirty="0" smtClean="0"/>
          </a:p>
          <a:p>
            <a:r>
              <a:rPr lang="es-MX" b="1" dirty="0"/>
              <a:t> </a:t>
            </a:r>
            <a:r>
              <a:rPr lang="es-MX" b="1" dirty="0" smtClean="0"/>
              <a:t>    El amor es el </a:t>
            </a:r>
            <a:r>
              <a:rPr lang="es-MX" b="1" u="sng" dirty="0"/>
              <a:t>vínculo perfecto</a:t>
            </a:r>
            <a:r>
              <a:rPr lang="es-MX" b="1" dirty="0"/>
              <a:t> de la comunión de hermanos en el servicio de Dios (Colosenses 3:14, 15</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20000"/>
          </a:bodyPr>
          <a:lstStyle/>
          <a:p>
            <a:r>
              <a:rPr lang="es-MX" b="1" dirty="0"/>
              <a:t>	B. 1 Juan 4:20, “Si alguno dice: Yo amo a Dios, y aborrece a su hermano, es </a:t>
            </a:r>
            <a:r>
              <a:rPr lang="es-MX" b="1" u="sng" dirty="0"/>
              <a:t>mentiroso</a:t>
            </a:r>
            <a:r>
              <a:rPr lang="es-MX" b="1" dirty="0"/>
              <a:t>. Pues el que no ama a su hermano a quien ha visto, ¿cómo puede amar a Dios a quien no ha visto?”</a:t>
            </a:r>
            <a:endParaRPr lang="en-US" b="1" dirty="0"/>
          </a:p>
          <a:p>
            <a:r>
              <a:rPr lang="es-MX" b="1" dirty="0"/>
              <a:t>	C. No solamente “mentiroso”. Según el apóstol Juan el que aborrece a su hermano es “homicida” (3:15); anda en tinieblas (2:9); no practica la verdad (1:6); permanece en muerte (3:14); es hijo del diablo (3:10); y por lo tanto Dios no tiene comunión con él (4:17, 18</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340768"/>
            <a:ext cx="8229600" cy="4785395"/>
          </a:xfrm>
        </p:spPr>
        <p:txBody>
          <a:bodyPr>
            <a:normAutofit fontScale="92500" lnSpcReduction="20000"/>
          </a:bodyPr>
          <a:lstStyle/>
          <a:p>
            <a:r>
              <a:rPr lang="es-MX" b="1" dirty="0"/>
              <a:t>	D. Tengamos mucho cuidado con esto. Todos diremos, “Pero yo no aborrezco a mi hermano(a). ¿Sabe lo que significa “aborrecer</a:t>
            </a:r>
            <a:r>
              <a:rPr lang="es-MX" b="1" dirty="0" smtClean="0"/>
              <a:t>”?</a:t>
            </a:r>
          </a:p>
          <a:p>
            <a:r>
              <a:rPr lang="es-MX" b="1" dirty="0"/>
              <a:t> </a:t>
            </a:r>
            <a:r>
              <a:rPr lang="es-MX" b="1" dirty="0" smtClean="0"/>
              <a:t>    </a:t>
            </a:r>
            <a:r>
              <a:rPr lang="es-MX" b="1" dirty="0"/>
              <a:t>“Tener </a:t>
            </a:r>
            <a:r>
              <a:rPr lang="es-MX" b="1" u="sng" dirty="0"/>
              <a:t>aversión</a:t>
            </a:r>
            <a:r>
              <a:rPr lang="es-MX" b="1" dirty="0"/>
              <a:t> a alguien” (Real Academia Española). Y ¿qué es aversión? “Rechazo o repugnancia frente a alguien”. </a:t>
            </a:r>
            <a:endParaRPr lang="es-MX" b="1" dirty="0" smtClean="0"/>
          </a:p>
          <a:p>
            <a:r>
              <a:rPr lang="es-MX" b="1" dirty="0"/>
              <a:t> </a:t>
            </a:r>
            <a:r>
              <a:rPr lang="es-MX" b="1" dirty="0" smtClean="0"/>
              <a:t>    Por </a:t>
            </a:r>
            <a:r>
              <a:rPr lang="es-MX" b="1" dirty="0"/>
              <a:t>ejemplo, “No lo aborrezco (no la aborrezco), pero yo simplemente no lo aguanto (no la aguanto)”. </a:t>
            </a:r>
            <a:endParaRPr lang="es-MX" b="1" dirty="0" smtClean="0"/>
          </a:p>
          <a:p>
            <a:r>
              <a:rPr lang="es-MX" b="1" dirty="0"/>
              <a:t> </a:t>
            </a:r>
            <a:r>
              <a:rPr lang="es-MX" b="1" dirty="0" smtClean="0"/>
              <a:t>    “</a:t>
            </a:r>
            <a:r>
              <a:rPr lang="es-MX" b="1" dirty="0"/>
              <a:t>En el más allá espero que la mansión mía esté en el otro lado del cielo, muy lejos de la mansión de él (ella</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20000"/>
          </a:bodyPr>
          <a:lstStyle/>
          <a:p>
            <a:r>
              <a:rPr lang="es-MX" b="1" dirty="0"/>
              <a:t>III. PRIMERO, OBSERVEMOS LAS COSAS EN LAS QUE EL CRISTIANO NO DEBE PARTICIPAR.</a:t>
            </a:r>
            <a:endParaRPr lang="en-US" b="1" dirty="0"/>
          </a:p>
          <a:p>
            <a:r>
              <a:rPr lang="es-MX" b="1" dirty="0"/>
              <a:t>	A. 2 Corintios 6:14-17, “No os unáis en yugo desigual con los incrédulos; porque ¿qué compañerismo tiene la justicia con la injusticia? ¿Y qué comunión la luz con las tinieblas</a:t>
            </a:r>
            <a:r>
              <a:rPr lang="es-MX" b="1" dirty="0" smtClean="0"/>
              <a:t>?</a:t>
            </a:r>
          </a:p>
          <a:p>
            <a:r>
              <a:rPr lang="es-MX" b="1" dirty="0"/>
              <a:t> </a:t>
            </a:r>
            <a:r>
              <a:rPr lang="es-MX" b="1" dirty="0" smtClean="0"/>
              <a:t>     </a:t>
            </a:r>
            <a:r>
              <a:rPr lang="es-MX" b="1" baseline="30000" dirty="0" smtClean="0"/>
              <a:t>17</a:t>
            </a:r>
            <a:r>
              <a:rPr lang="es-MX" b="1" baseline="30000" dirty="0"/>
              <a:t> </a:t>
            </a:r>
            <a:r>
              <a:rPr lang="es-MX" b="1" dirty="0"/>
              <a:t>Por lo cual, Salid de en medio de ellos, y apartaos, dice el Señor, Y no toquéis lo inmundo;  Y yo os recibiré, Y seré para vosotros por Padre, y vosotros me seréis hijos e hijas, dice el Señor Todopoderoso</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484784"/>
            <a:ext cx="8229600" cy="4641379"/>
          </a:xfrm>
        </p:spPr>
        <p:txBody>
          <a:bodyPr>
            <a:noAutofit/>
          </a:bodyPr>
          <a:lstStyle/>
          <a:p>
            <a:r>
              <a:rPr lang="es-MX" b="1" dirty="0"/>
              <a:t>	1. Pablo dice esto porque algunos de los corintios abusaban de su libertad y se atrevían a sentarse “a la mesa en un lugar de ídolos” para comer la carne que se había ofrecido a los ídolos (1 Corintios 8:10</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lnSpcReduction="10000"/>
          </a:bodyPr>
          <a:lstStyle/>
          <a:p>
            <a:r>
              <a:rPr lang="es-MX" b="1" dirty="0" smtClean="0"/>
              <a:t>2. 1 Corintios 10:16, 21, hablando de la Cena del Señor Pablo dice, “La copa de bendición que bendecimos, ¿no es la comunión de la sangre de Cristo? El pan que partimos, ¿no es la comunión del cuerpo de Cristo?</a:t>
            </a:r>
          </a:p>
          <a:p>
            <a:r>
              <a:rPr lang="es-MX" b="1" dirty="0"/>
              <a:t> </a:t>
            </a:r>
            <a:r>
              <a:rPr lang="es-MX" b="1" dirty="0" smtClean="0"/>
              <a:t>   … 21 </a:t>
            </a:r>
            <a:r>
              <a:rPr lang="es-MX" b="1" baseline="30000" dirty="0" smtClean="0"/>
              <a:t> </a:t>
            </a:r>
            <a:r>
              <a:rPr lang="es-MX" b="1" dirty="0" smtClean="0"/>
              <a:t>No podéis beber la copa del Señor, y la copa de los demonios; </a:t>
            </a:r>
            <a:r>
              <a:rPr lang="es-MX" b="1" u="sng" dirty="0" smtClean="0"/>
              <a:t>no podéis participar</a:t>
            </a:r>
            <a:r>
              <a:rPr lang="es-MX" b="1" dirty="0" smtClean="0"/>
              <a:t> de la mesa del Señor, y de la mesa de los demonios”.</a:t>
            </a:r>
            <a:endParaRPr lang="en-US"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052736"/>
            <a:ext cx="8229600" cy="5073427"/>
          </a:xfrm>
        </p:spPr>
        <p:txBody>
          <a:bodyPr>
            <a:noAutofit/>
          </a:bodyPr>
          <a:lstStyle/>
          <a:p>
            <a:r>
              <a:rPr lang="es-MX" b="1" dirty="0"/>
              <a:t>	B. Efesios </a:t>
            </a:r>
            <a:r>
              <a:rPr lang="es-MX" b="1" dirty="0" smtClean="0"/>
              <a:t>5:3-4, </a:t>
            </a:r>
            <a:r>
              <a:rPr lang="es-MX" b="1" dirty="0"/>
              <a:t>“Pero fornicación y toda inmundicia, o avaricia, ni aun se nombre entre vosotros, como conviene a santos; </a:t>
            </a:r>
            <a:r>
              <a:rPr lang="es-MX" b="1" baseline="30000" dirty="0"/>
              <a:t>4 </a:t>
            </a:r>
            <a:r>
              <a:rPr lang="es-MX" b="1" dirty="0"/>
              <a:t>ni palabras deshonestas, ni necedades, ni truhanerías, que no convienen, sino antes bien acciones de gracias. </a:t>
            </a:r>
            <a:endParaRPr lang="es-MX" b="1" dirty="0" smtClean="0"/>
          </a:p>
          <a:p>
            <a:r>
              <a:rPr lang="es-MX" b="1" baseline="30000" dirty="0"/>
              <a:t> </a:t>
            </a:r>
            <a:r>
              <a:rPr lang="es-MX" b="1" baseline="30000" dirty="0" smtClean="0"/>
              <a:t>     7</a:t>
            </a:r>
            <a:r>
              <a:rPr lang="es-MX" b="1" baseline="30000" dirty="0"/>
              <a:t> </a:t>
            </a:r>
            <a:r>
              <a:rPr lang="es-MX" b="1" u="sng" dirty="0"/>
              <a:t>No seáis, pues, partícipes con ellos</a:t>
            </a:r>
            <a:r>
              <a:rPr lang="es-MX" b="1" dirty="0"/>
              <a:t>”. 5:11, “Y </a:t>
            </a:r>
            <a:r>
              <a:rPr lang="es-MX" b="1" u="sng" dirty="0"/>
              <a:t>no participéis</a:t>
            </a:r>
            <a:r>
              <a:rPr lang="es-MX" b="1" dirty="0"/>
              <a:t> en las obras infructuosas de las tinieblas, sino más bien reprendedlas”.</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484784"/>
            <a:ext cx="8229600" cy="4641379"/>
          </a:xfrm>
        </p:spPr>
        <p:txBody>
          <a:bodyPr>
            <a:normAutofit fontScale="85000" lnSpcReduction="10000"/>
          </a:bodyPr>
          <a:lstStyle/>
          <a:p>
            <a:r>
              <a:rPr lang="es-MX" b="1" dirty="0"/>
              <a:t>IV. LOS CRISTIANOS SOMOS PARTICIPANTES DE LA NATURALEZA DIVINA.</a:t>
            </a:r>
            <a:endParaRPr lang="en-US" b="1" dirty="0"/>
          </a:p>
          <a:p>
            <a:r>
              <a:rPr lang="es-MX" b="1" dirty="0"/>
              <a:t>	A. 2 Pedro 1:4, “Como todas las cosas que pertenecen a la vida y a la piedad nos han sido dadas por su divino poder, mediante el conocimiento de aquel que nos llamó por su gloria y excelencia</a:t>
            </a:r>
            <a:r>
              <a:rPr lang="es-MX" b="1" dirty="0" smtClean="0"/>
              <a:t>,</a:t>
            </a:r>
          </a:p>
          <a:p>
            <a:r>
              <a:rPr lang="es-MX" b="1" dirty="0"/>
              <a:t> </a:t>
            </a:r>
            <a:r>
              <a:rPr lang="es-MX" b="1" dirty="0" smtClean="0"/>
              <a:t>     </a:t>
            </a:r>
            <a:r>
              <a:rPr lang="es-MX" b="1" baseline="30000" dirty="0"/>
              <a:t>4 </a:t>
            </a:r>
            <a:r>
              <a:rPr lang="es-MX" b="1" dirty="0"/>
              <a:t>por medio de las cuales nos ha dado preciosas y grandísimas promesas, para que por ellas llegaseis a ser </a:t>
            </a:r>
            <a:r>
              <a:rPr lang="es-MX" b="1" u="sng" dirty="0"/>
              <a:t>participantes de la naturaleza divina</a:t>
            </a:r>
            <a:r>
              <a:rPr lang="es-MX" b="1" dirty="0"/>
              <a:t>, habiendo huido de la corrupción que hay en el mundo a causa de la concupiscencia</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s-MX" dirty="0" smtClean="0"/>
          </a:p>
          <a:p>
            <a:endParaRPr lang="es-MX" dirty="0"/>
          </a:p>
          <a:p>
            <a:pPr algn="ctr"/>
            <a:r>
              <a:rPr lang="es-MX" sz="4400" b="1" dirty="0" smtClean="0"/>
              <a:t>“</a:t>
            </a:r>
            <a:r>
              <a:rPr lang="es-MX" sz="4400" b="1" dirty="0"/>
              <a:t>COMUNIÓN”</a:t>
            </a:r>
            <a:endParaRPr lang="en-US" sz="4400" b="1" dirty="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20000"/>
          </a:bodyPr>
          <a:lstStyle/>
          <a:p>
            <a:r>
              <a:rPr lang="es-MX" b="1" dirty="0"/>
              <a:t>	1. Este es el gran objetivo de todo cristiano. Queremos ser participantes de la naturaleza divina. Queremos ser como Dios. Efesios 5:1, “Sed, pues, imitadores de Dios como hijos amados”.</a:t>
            </a:r>
            <a:endParaRPr lang="en-US" b="1" dirty="0"/>
          </a:p>
          <a:p>
            <a:r>
              <a:rPr lang="es-MX" b="1" dirty="0"/>
              <a:t>	2. Seguir e imitar a Cristo, 1 Pedro </a:t>
            </a:r>
            <a:r>
              <a:rPr lang="es-MX" b="1" dirty="0" smtClean="0"/>
              <a:t>2:22</a:t>
            </a:r>
            <a:r>
              <a:rPr lang="es-MX" b="1" dirty="0"/>
              <a:t>, 23, “el cual no hizo pecado, ni se halló engaño en su boca; </a:t>
            </a:r>
            <a:r>
              <a:rPr lang="es-MX" b="1" baseline="30000" dirty="0"/>
              <a:t>23 </a:t>
            </a:r>
            <a:r>
              <a:rPr lang="es-MX" b="1" dirty="0"/>
              <a:t>quien cuando le maldecían, no respondía con maldición; cuando padecía, no amenazaba, sino encomendaba la causa al que juzga justamente”.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196752"/>
            <a:ext cx="8229600" cy="4929411"/>
          </a:xfrm>
        </p:spPr>
        <p:txBody>
          <a:bodyPr>
            <a:normAutofit fontScale="85000" lnSpcReduction="10000"/>
          </a:bodyPr>
          <a:lstStyle/>
          <a:p>
            <a:r>
              <a:rPr lang="es-MX" b="1" dirty="0"/>
              <a:t>V. SIGNIFICA TENER COMUNIÓN CON DIOS.</a:t>
            </a:r>
            <a:endParaRPr lang="en-US" b="1" dirty="0"/>
          </a:p>
          <a:p>
            <a:r>
              <a:rPr lang="es-MX" b="1" dirty="0"/>
              <a:t>	A. 1 Juan 1:3, 6, 7, “lo que hemos visto y oído, eso os anunciamos, para que también vosotros tengáis comunión con nosotros; y nuestra </a:t>
            </a:r>
            <a:r>
              <a:rPr lang="es-MX" b="1" u="sng" dirty="0"/>
              <a:t>comunión</a:t>
            </a:r>
            <a:r>
              <a:rPr lang="es-MX" b="1" dirty="0"/>
              <a:t> verdaderamente es con el Padre, y con su Hijo Jesucristo … </a:t>
            </a:r>
            <a:endParaRPr lang="en-US" b="1" dirty="0"/>
          </a:p>
          <a:p>
            <a:r>
              <a:rPr lang="es-MX" b="1" dirty="0" smtClean="0"/>
              <a:t>     Dios </a:t>
            </a:r>
            <a:r>
              <a:rPr lang="es-MX" b="1" dirty="0"/>
              <a:t>es luz, y no hay ningunas tinieblas en él. </a:t>
            </a:r>
            <a:r>
              <a:rPr lang="es-MX" b="1" baseline="30000" dirty="0"/>
              <a:t>6 </a:t>
            </a:r>
            <a:r>
              <a:rPr lang="es-MX" b="1" dirty="0"/>
              <a:t>Si decimos que tenemos </a:t>
            </a:r>
            <a:r>
              <a:rPr lang="es-MX" b="1" u="sng" dirty="0"/>
              <a:t>comunión</a:t>
            </a:r>
            <a:r>
              <a:rPr lang="es-MX" b="1" dirty="0"/>
              <a:t> con él, y andamos en tinieblas, mentimos, y no practicamos la verdad; </a:t>
            </a:r>
            <a:r>
              <a:rPr lang="es-MX" b="1" baseline="30000" dirty="0"/>
              <a:t>7 </a:t>
            </a:r>
            <a:r>
              <a:rPr lang="es-MX" b="1" dirty="0"/>
              <a:t>pero si andamos en luz, como él está en luz, tenemos </a:t>
            </a:r>
            <a:r>
              <a:rPr lang="es-MX" b="1" u="sng" dirty="0"/>
              <a:t>comunión</a:t>
            </a:r>
            <a:r>
              <a:rPr lang="es-MX" b="1" dirty="0"/>
              <a:t> unos con otros, y la sangre de Jesucristo su Hijo nos limpia de todo pecado</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lnSpcReduction="10000"/>
          </a:bodyPr>
          <a:lstStyle/>
          <a:p>
            <a:r>
              <a:rPr lang="es-MX" b="1" dirty="0"/>
              <a:t>	B. Esto significa pensar los pensamientos de Dios y andar en los caminos de Dios. Isaías 55:8, 9, “Porque mis pensamientos no son vuestros pensamientos, ni vuestros caminos mis caminos, dijo Jehová</a:t>
            </a:r>
            <a:r>
              <a:rPr lang="es-MX" b="1" dirty="0" smtClean="0"/>
              <a:t>.</a:t>
            </a:r>
          </a:p>
          <a:p>
            <a:r>
              <a:rPr lang="es-MX" b="1" dirty="0"/>
              <a:t> </a:t>
            </a:r>
            <a:r>
              <a:rPr lang="es-MX" b="1" dirty="0" smtClean="0"/>
              <a:t>     </a:t>
            </a:r>
            <a:r>
              <a:rPr lang="es-MX" b="1" baseline="30000" dirty="0"/>
              <a:t>9 </a:t>
            </a:r>
            <a:r>
              <a:rPr lang="es-MX" b="1" dirty="0"/>
              <a:t>Como son más altos los cielos que la tierra, así son mis caminos más altos que vuestros caminos, y mis pensamientos más que vuestros pensamientos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VI. SIGNIFICA TENER COMUNIÓN CON EL ESPÍRITU SANTO.</a:t>
            </a:r>
            <a:endParaRPr lang="en-US" b="1" dirty="0"/>
          </a:p>
          <a:p>
            <a:r>
              <a:rPr lang="es-MX" b="1" dirty="0"/>
              <a:t>	A. 2 Corintios 13:14, “La gracia del Señor Jesucristo, el amor de Dios, y la </a:t>
            </a:r>
            <a:r>
              <a:rPr lang="es-MX" b="1" u="sng" dirty="0"/>
              <a:t>comunión</a:t>
            </a:r>
            <a:r>
              <a:rPr lang="es-MX" b="1" dirty="0"/>
              <a:t> del Espíritu Santo sean con todos vosotros. Amén”.</a:t>
            </a:r>
            <a:endParaRPr lang="en-US" b="1" dirty="0"/>
          </a:p>
          <a:p>
            <a:r>
              <a:rPr lang="es-MX" b="1" dirty="0"/>
              <a:t>	B. Esto significa </a:t>
            </a:r>
            <a:r>
              <a:rPr lang="es-MX" b="1" u="sng" dirty="0"/>
              <a:t>participación de lo que se deriva del Espíritu Santo</a:t>
            </a:r>
            <a:r>
              <a:rPr lang="es-MX" b="1" dirty="0"/>
              <a:t> (Diccionario Vine</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124744"/>
            <a:ext cx="8229600" cy="5001419"/>
          </a:xfrm>
        </p:spPr>
        <p:txBody>
          <a:bodyPr>
            <a:normAutofit fontScale="85000" lnSpcReduction="10000"/>
          </a:bodyPr>
          <a:lstStyle/>
          <a:p>
            <a:r>
              <a:rPr lang="es-MX" b="1" dirty="0"/>
              <a:t>	C. Hechos 2:38, “Pedro les dijo: Arrepentíos, y bautícese cada uno de vosotros en el nombre de Jesucristo para perdón de los pecados; y recibiréis </a:t>
            </a:r>
            <a:r>
              <a:rPr lang="es-MX" b="1" u="sng" dirty="0"/>
              <a:t>el don del Espíritu Santo</a:t>
            </a:r>
            <a:r>
              <a:rPr lang="es-MX" b="1" dirty="0"/>
              <a:t>”.</a:t>
            </a:r>
            <a:endParaRPr lang="en-US" b="1" dirty="0"/>
          </a:p>
          <a:p>
            <a:r>
              <a:rPr lang="es-MX" b="1" dirty="0"/>
              <a:t>	</a:t>
            </a:r>
            <a:r>
              <a:rPr lang="es-MX" b="1" dirty="0" smtClean="0"/>
              <a:t>1</a:t>
            </a:r>
            <a:r>
              <a:rPr lang="es-MX" b="1" dirty="0"/>
              <a:t>. El don del Espíritu es como el “don de Dios” (Efesios 2:8) o el  “don de Cristo” (Efesios 4:7). </a:t>
            </a:r>
            <a:endParaRPr lang="es-MX" b="1" dirty="0" smtClean="0"/>
          </a:p>
          <a:p>
            <a:r>
              <a:rPr lang="es-MX" b="1" dirty="0"/>
              <a:t> </a:t>
            </a:r>
            <a:r>
              <a:rPr lang="es-MX" b="1" dirty="0" smtClean="0"/>
              <a:t>     Se </a:t>
            </a:r>
            <a:r>
              <a:rPr lang="es-MX" b="1" dirty="0"/>
              <a:t>refiere a lo que Dios (Padre, Hijo,  Espíritu Santo) nos da: la salvación, la redención, la reconciliación; </a:t>
            </a:r>
            <a:endParaRPr lang="es-MX" b="1" dirty="0" smtClean="0"/>
          </a:p>
          <a:p>
            <a:r>
              <a:rPr lang="es-MX" b="1" dirty="0"/>
              <a:t> </a:t>
            </a:r>
            <a:r>
              <a:rPr lang="es-MX" b="1" dirty="0" smtClean="0"/>
              <a:t>    es </a:t>
            </a:r>
            <a:r>
              <a:rPr lang="es-MX" b="1" dirty="0"/>
              <a:t>decir, toda “bendición espiritual en los lugares celestiales” (Efesios 1:3), todos los beneficios relacionados con la salvación.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196752"/>
            <a:ext cx="8229600" cy="4929411"/>
          </a:xfrm>
        </p:spPr>
        <p:txBody>
          <a:bodyPr>
            <a:normAutofit lnSpcReduction="10000"/>
          </a:bodyPr>
          <a:lstStyle/>
          <a:p>
            <a:r>
              <a:rPr lang="es-MX" b="1" dirty="0"/>
              <a:t>	2. De todo esto la persona </a:t>
            </a:r>
            <a:r>
              <a:rPr lang="es-MX" b="1" u="sng" dirty="0"/>
              <a:t>participa</a:t>
            </a:r>
            <a:r>
              <a:rPr lang="es-MX" b="1" dirty="0"/>
              <a:t> cuando se arrepiente y se bautiza para el perdón de sus pecados.</a:t>
            </a:r>
            <a:endParaRPr lang="en-US" b="1" dirty="0"/>
          </a:p>
          <a:p>
            <a:r>
              <a:rPr lang="es-MX" b="1" dirty="0"/>
              <a:t>	3. Pero lamentablemente muchos pastores evangélicos rechazan lo que Pedro dice y enseñan que el bautismo no es para el perdón de pecados. </a:t>
            </a:r>
            <a:endParaRPr lang="es-MX" b="1" dirty="0" smtClean="0"/>
          </a:p>
          <a:p>
            <a:r>
              <a:rPr lang="es-MX" b="1" dirty="0"/>
              <a:t> </a:t>
            </a:r>
            <a:r>
              <a:rPr lang="es-MX" b="1" dirty="0" smtClean="0"/>
              <a:t>     No </a:t>
            </a:r>
            <a:r>
              <a:rPr lang="es-MX" b="1" dirty="0"/>
              <a:t>lo quieren admitir pero los tales rechazan igualmente “el don” o “la comunión” del Espíritu Santo. ¡Qué tragedia</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268760"/>
            <a:ext cx="8229600" cy="4857403"/>
          </a:xfrm>
        </p:spPr>
        <p:txBody>
          <a:bodyPr>
            <a:normAutofit fontScale="92500" lnSpcReduction="10000"/>
          </a:bodyPr>
          <a:lstStyle/>
          <a:p>
            <a:r>
              <a:rPr lang="es-MX" b="1" dirty="0"/>
              <a:t>VII. SIGNIFICA TENER COMUNIÓN (PARTICIPACIÓN) CON CRISTO.</a:t>
            </a:r>
            <a:endParaRPr lang="en-US" b="1" dirty="0"/>
          </a:p>
          <a:p>
            <a:r>
              <a:rPr lang="es-MX" b="1" dirty="0"/>
              <a:t>	A. 1 Corintios 1:9, “Fiel es Dios, por el cual fuisteis llamados a la </a:t>
            </a:r>
            <a:r>
              <a:rPr lang="es-MX" b="1" u="sng" dirty="0"/>
              <a:t>comunión</a:t>
            </a:r>
            <a:r>
              <a:rPr lang="es-MX" b="1" dirty="0"/>
              <a:t> con su Hijo Jesucristo nuestro Señor”.</a:t>
            </a:r>
            <a:endParaRPr lang="en-US" b="1" dirty="0"/>
          </a:p>
          <a:p>
            <a:r>
              <a:rPr lang="es-MX" b="1" dirty="0"/>
              <a:t>	B. Al participar de la cena del Señor tenemos comunión con el cuerpo y con la sangre de Cristo. 1 Corintios 10:16, “La copa de bendición que bendecimos, ¿no es la comunión de la sangre de Cristo? El pan que partimos, ¿no es la comunión del cuerpo de Cristo?”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340768"/>
            <a:ext cx="8229600" cy="4785395"/>
          </a:xfrm>
        </p:spPr>
        <p:txBody>
          <a:bodyPr>
            <a:normAutofit fontScale="85000" lnSpcReduction="20000"/>
          </a:bodyPr>
          <a:lstStyle/>
          <a:p>
            <a:r>
              <a:rPr lang="es-MX" b="1" dirty="0"/>
              <a:t>	     1. Participamos de los </a:t>
            </a:r>
            <a:r>
              <a:rPr lang="es-MX" b="1" u="sng" dirty="0"/>
              <a:t>beneficios y bendiciones</a:t>
            </a:r>
            <a:r>
              <a:rPr lang="es-MX" b="1" dirty="0"/>
              <a:t> del sacrificio de su cuerpo y sangre en la cruz. </a:t>
            </a:r>
            <a:endParaRPr lang="en-US" b="1" dirty="0"/>
          </a:p>
          <a:p>
            <a:r>
              <a:rPr lang="es-MX" b="1" dirty="0"/>
              <a:t>	     2. Es por eso que </a:t>
            </a:r>
            <a:r>
              <a:rPr lang="es-MX" b="1" u="sng" dirty="0"/>
              <a:t>debemos siempre dar gracias por el pan y dar gracias por la copa</a:t>
            </a:r>
            <a:r>
              <a:rPr lang="es-MX" b="1" dirty="0"/>
              <a:t>. </a:t>
            </a:r>
            <a:endParaRPr lang="es-MX" b="1" dirty="0" smtClean="0"/>
          </a:p>
          <a:p>
            <a:r>
              <a:rPr lang="es-MX" b="1" dirty="0"/>
              <a:t> </a:t>
            </a:r>
            <a:r>
              <a:rPr lang="es-MX" b="1" dirty="0" smtClean="0"/>
              <a:t>    A </a:t>
            </a:r>
            <a:r>
              <a:rPr lang="es-MX" b="1" dirty="0"/>
              <a:t>veces se dice “orar por el pan, orar por la copa”, pero no es cuestión de “orar” por el pan y “orar” por la copa; más bien, como vemos en Mateo, Marcos, Lucas y 1 Corintios </a:t>
            </a:r>
            <a:r>
              <a:rPr lang="es-MX" b="1" u="sng" dirty="0"/>
              <a:t>debemos dar gracias por el pan y dar gracias por la copa</a:t>
            </a:r>
            <a:r>
              <a:rPr lang="es-MX" b="1" dirty="0"/>
              <a:t> como damos gracias por la comida en nuestras casas. Es el sencillo acto de dar gracias, porque el pan y la copa son “la comunión del cuerpo de Cristo”. Debemos ser muy agradecidos por la cena que nos da esta bendición</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lnSpcReduction="10000"/>
          </a:bodyPr>
          <a:lstStyle/>
          <a:p>
            <a:r>
              <a:rPr lang="es-MX" b="1" dirty="0"/>
              <a:t>	C. Filipenses 3:10, Hablando de Cristo Pablo dice, “a fin de conocerle, y el poder de su resurrección, y la </a:t>
            </a:r>
            <a:r>
              <a:rPr lang="es-MX" b="1" u="sng" dirty="0"/>
              <a:t>participación</a:t>
            </a:r>
            <a:r>
              <a:rPr lang="es-MX" b="1" dirty="0"/>
              <a:t> de sus padecimientos, llegando a ser semejante a él en su muerte”.</a:t>
            </a:r>
            <a:endParaRPr lang="en-US" b="1" dirty="0"/>
          </a:p>
          <a:p>
            <a:r>
              <a:rPr lang="es-MX" b="1" dirty="0"/>
              <a:t>		1. Porque como dice en 2 Timoteo 3:12, “todos los que quieren vivir piadosamente en Cristo Jesús padecerán persecución”.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2. Los cristianos primitivos eran perseguidos severamente con varas, </a:t>
            </a:r>
            <a:r>
              <a:rPr lang="es-MX" b="1" dirty="0" smtClean="0"/>
              <a:t>azotes y cárceles .</a:t>
            </a:r>
          </a:p>
          <a:p>
            <a:r>
              <a:rPr lang="es-MX" b="1" dirty="0"/>
              <a:t> </a:t>
            </a:r>
            <a:r>
              <a:rPr lang="es-MX" b="1" dirty="0" smtClean="0"/>
              <a:t>    Pero hay </a:t>
            </a:r>
            <a:r>
              <a:rPr lang="es-MX" b="1" dirty="0"/>
              <a:t>varias clases de persecución y en cualquier época Satanás sabe cómo perseguir a los que se ocupan en la obra de Cristo para deshacer las obras de Satanás (1 Juan 3:8).</a:t>
            </a:r>
            <a:endParaRPr lang="en-US" b="1" dirty="0"/>
          </a:p>
          <a:p>
            <a:pPr>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a:bodyPr>
          <a:lstStyle/>
          <a:p>
            <a:r>
              <a:rPr lang="es-MX" b="1" dirty="0"/>
              <a:t>INTRODUCCIÓN:</a:t>
            </a:r>
            <a:endParaRPr lang="en-US" b="1" dirty="0"/>
          </a:p>
          <a:p>
            <a:r>
              <a:rPr lang="es-MX" b="1" dirty="0"/>
              <a:t>	A. La palabra “comunión” es una de las palabras claves del evangelio de Cristo. Es un término muy significativo. </a:t>
            </a:r>
            <a:endParaRPr lang="es-MX" b="1" dirty="0" smtClean="0"/>
          </a:p>
          <a:p>
            <a:r>
              <a:rPr lang="es-MX" b="1" dirty="0"/>
              <a:t> </a:t>
            </a:r>
            <a:r>
              <a:rPr lang="es-MX" b="1" dirty="0" smtClean="0"/>
              <a:t>     Abarca </a:t>
            </a:r>
            <a:r>
              <a:rPr lang="es-MX" b="1" dirty="0"/>
              <a:t>todo lo que tenemos “en común” como cristianos, todo lo que compartimos, todo aquello en que participamos.</a:t>
            </a:r>
            <a:endParaRPr lang="en-US" b="1" dirty="0"/>
          </a:p>
          <a:p>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VIII. TENER COMUNIÓN CON CRISTO IMPLICA COMUNIÓN DE MUCHAS BENDICIONES</a:t>
            </a:r>
            <a:endParaRPr lang="en-US" b="1" dirty="0"/>
          </a:p>
          <a:p>
            <a:r>
              <a:rPr lang="es-MX" b="1" dirty="0"/>
              <a:t>	A. </a:t>
            </a:r>
            <a:r>
              <a:rPr lang="es-MX" b="1" u="sng" dirty="0"/>
              <a:t>Esperanza</a:t>
            </a:r>
            <a:r>
              <a:rPr lang="es-MX" b="1" dirty="0"/>
              <a:t>. 1 Corintios 9:22, 23, “Me he hecho débil a los débiles, para ganar a los débiles; a todos me he hecho de todo, para que de todos modos salve a algunos. </a:t>
            </a:r>
            <a:r>
              <a:rPr lang="es-MX" b="1" baseline="30000" dirty="0"/>
              <a:t>23 </a:t>
            </a:r>
            <a:r>
              <a:rPr lang="es-MX" b="1" dirty="0"/>
              <a:t>Y esto hago por causa del </a:t>
            </a:r>
            <a:r>
              <a:rPr lang="es-MX" b="1" u="sng" dirty="0"/>
              <a:t>evangelio</a:t>
            </a:r>
            <a:r>
              <a:rPr lang="es-MX" b="1" dirty="0"/>
              <a:t>, para hacerme </a:t>
            </a:r>
            <a:r>
              <a:rPr lang="es-MX" b="1" u="sng" dirty="0"/>
              <a:t>copartícipe</a:t>
            </a:r>
            <a:r>
              <a:rPr lang="es-MX" b="1" dirty="0"/>
              <a:t> de él</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B. </a:t>
            </a:r>
            <a:r>
              <a:rPr lang="es-MX" b="1" u="sng" dirty="0"/>
              <a:t>Promesas</a:t>
            </a:r>
            <a:r>
              <a:rPr lang="es-MX" b="1" dirty="0"/>
              <a:t>. Efesios 3:6 “que los gentiles son coherederos y miembros del mismo cuerpo, y </a:t>
            </a:r>
            <a:r>
              <a:rPr lang="es-MX" b="1" u="sng" dirty="0"/>
              <a:t>copartícipes de la promesa</a:t>
            </a:r>
            <a:r>
              <a:rPr lang="es-MX" b="1" dirty="0"/>
              <a:t> en Cristo Jesús por medio del evangelio”.</a:t>
            </a:r>
            <a:endParaRPr lang="en-US" b="1" dirty="0"/>
          </a:p>
          <a:p>
            <a:r>
              <a:rPr lang="es-MX" b="1" dirty="0"/>
              <a:t>	C. </a:t>
            </a:r>
            <a:r>
              <a:rPr lang="es-MX" b="1" u="sng" dirty="0"/>
              <a:t>Gracia. </a:t>
            </a:r>
            <a:r>
              <a:rPr lang="es-MX" b="1" dirty="0"/>
              <a:t>Filipenses 1:7,  “os tengo en el corazón; y en mis prisiones, y en la defensa y confirmación del evangelio, todos vosotros sois </a:t>
            </a:r>
            <a:r>
              <a:rPr lang="es-MX" b="1" u="sng" dirty="0"/>
              <a:t>participantes </a:t>
            </a:r>
            <a:r>
              <a:rPr lang="es-MX" b="1" dirty="0"/>
              <a:t>conmigo de la </a:t>
            </a:r>
            <a:r>
              <a:rPr lang="es-MX" b="1" u="sng" dirty="0"/>
              <a:t>gracia</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lnSpcReduction="10000"/>
          </a:bodyPr>
          <a:lstStyle/>
          <a:p>
            <a:r>
              <a:rPr lang="es-MX" b="1" dirty="0"/>
              <a:t>	D. </a:t>
            </a:r>
            <a:r>
              <a:rPr lang="es-MX" b="1" u="sng" dirty="0"/>
              <a:t>Herencia</a:t>
            </a:r>
            <a:r>
              <a:rPr lang="es-MX" b="1" dirty="0"/>
              <a:t>. Colosenses 1:12, “con gozo dando gracias al Padre que nos hizo aptos para </a:t>
            </a:r>
            <a:r>
              <a:rPr lang="es-MX" b="1" u="sng" dirty="0"/>
              <a:t>participar de la herencia </a:t>
            </a:r>
            <a:r>
              <a:rPr lang="es-MX" b="1" dirty="0"/>
              <a:t>de los santos en luz”.</a:t>
            </a:r>
            <a:endParaRPr lang="en-US" b="1" dirty="0"/>
          </a:p>
          <a:p>
            <a:r>
              <a:rPr lang="es-MX" b="1" dirty="0"/>
              <a:t>	E. </a:t>
            </a:r>
            <a:r>
              <a:rPr lang="es-MX" b="1" u="sng" dirty="0"/>
              <a:t>Llamamiento Celestial</a:t>
            </a:r>
            <a:r>
              <a:rPr lang="es-MX" b="1" dirty="0"/>
              <a:t>. Hebreos 3:1, “Por tanto, hermanos santos, </a:t>
            </a:r>
            <a:r>
              <a:rPr lang="es-MX" b="1" u="sng" dirty="0"/>
              <a:t>participantes del llamamiento celestial</a:t>
            </a:r>
            <a:r>
              <a:rPr lang="es-MX" b="1" dirty="0"/>
              <a:t>, considerad al apóstol y sumo sacerdote de nuestra profesión, Cristo Jesús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F. </a:t>
            </a:r>
            <a:r>
              <a:rPr lang="es-MX" b="1" u="sng" dirty="0"/>
              <a:t>Disciplina</a:t>
            </a:r>
            <a:r>
              <a:rPr lang="es-MX" b="1" dirty="0"/>
              <a:t>. Hebreos 12:8, “Pero si se os deja sin disciplina, de la cual todos han sido participantes, entonces sois bastardos, y no hijos”. </a:t>
            </a:r>
            <a:endParaRPr lang="es-MX" b="1" dirty="0" smtClean="0"/>
          </a:p>
          <a:p>
            <a:r>
              <a:rPr lang="es-MX" b="1" dirty="0"/>
              <a:t> </a:t>
            </a:r>
            <a:r>
              <a:rPr lang="es-MX" b="1" dirty="0" smtClean="0"/>
              <a:t>    Esta </a:t>
            </a:r>
            <a:r>
              <a:rPr lang="es-MX" b="1" dirty="0"/>
              <a:t>disciplina se refiere al sufrimiento por causa del evangelio, 12:3-7; 10:32-36).</a:t>
            </a:r>
            <a:endParaRPr lang="en-US" b="1" dirty="0"/>
          </a:p>
          <a:p>
            <a:pPr>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IX. TENEMOS COMUNIÓN CON HERMANOS NECESITADOS CUANDO LES ENVIAMOS AYUDA DE LA OFRENDA.</a:t>
            </a:r>
            <a:endParaRPr lang="en-US" b="1" dirty="0"/>
          </a:p>
          <a:p>
            <a:r>
              <a:rPr lang="es-MX" b="1" dirty="0"/>
              <a:t>	A. Romanos 15:26, “Porque Macedonia y Acaya tuvieron a bien hacer una ofrenda (</a:t>
            </a:r>
            <a:r>
              <a:rPr lang="es-MX" b="1" i="1" dirty="0"/>
              <a:t>koinonía</a:t>
            </a:r>
            <a:r>
              <a:rPr lang="es-MX" b="1" dirty="0"/>
              <a:t>, una comunión) para los pobres que hay entre los santos que están en Jerusalén</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340768"/>
            <a:ext cx="8229600" cy="4785395"/>
          </a:xfrm>
        </p:spPr>
        <p:txBody>
          <a:bodyPr>
            <a:normAutofit fontScale="92500"/>
          </a:bodyPr>
          <a:lstStyle/>
          <a:p>
            <a:r>
              <a:rPr lang="es-MX" b="1" dirty="0"/>
              <a:t>	B. 1 Corintios 16:1-4, “En cuanto a la ofrenda para los santos, haced vosotros también de la manera que ordené en las iglesias de Galacia</a:t>
            </a:r>
            <a:r>
              <a:rPr lang="es-MX" b="1" dirty="0" smtClean="0"/>
              <a:t>.</a:t>
            </a:r>
          </a:p>
          <a:p>
            <a:r>
              <a:rPr lang="es-MX" b="1" dirty="0"/>
              <a:t> </a:t>
            </a:r>
            <a:r>
              <a:rPr lang="es-MX" b="1" dirty="0" smtClean="0"/>
              <a:t>     </a:t>
            </a:r>
            <a:r>
              <a:rPr lang="es-MX" b="1" baseline="30000" dirty="0"/>
              <a:t>2 </a:t>
            </a:r>
            <a:r>
              <a:rPr lang="es-MX" b="1" dirty="0"/>
              <a:t>Cada primer día de la semana cada uno de vosotros ponga aparte algo, según haya prosperado, guardándolo, para que cuando yo llegue no se recojan entonces ofrendas. </a:t>
            </a:r>
            <a:r>
              <a:rPr lang="es-MX" b="1" baseline="30000" dirty="0"/>
              <a:t>3 </a:t>
            </a:r>
            <a:r>
              <a:rPr lang="es-MX" b="1" dirty="0"/>
              <a:t>Y cuando haya llegado, a quienes hubiereis designado por carta, a éstos enviaré para que lleven vuestro donativo a Jerusalén</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1. 2 Corintios 8:3, 4, “Pues doy testimonio de que con agrado han dado conforme a sus fuerzas, y aun más allá de sus fuerzas</a:t>
            </a:r>
            <a:r>
              <a:rPr lang="es-MX" b="1" dirty="0" smtClean="0"/>
              <a:t>,</a:t>
            </a:r>
          </a:p>
          <a:p>
            <a:r>
              <a:rPr lang="es-MX" b="1" dirty="0"/>
              <a:t> </a:t>
            </a:r>
            <a:r>
              <a:rPr lang="es-MX" b="1" dirty="0" smtClean="0"/>
              <a:t>     </a:t>
            </a:r>
            <a:r>
              <a:rPr lang="es-MX" b="1" baseline="30000" dirty="0"/>
              <a:t>4 </a:t>
            </a:r>
            <a:r>
              <a:rPr lang="es-MX" b="1" dirty="0"/>
              <a:t>pidiéndonos con muchos ruegos que les concediésemos el privilegio de </a:t>
            </a:r>
            <a:r>
              <a:rPr lang="es-MX" b="1" u="sng" dirty="0"/>
              <a:t>participar</a:t>
            </a:r>
            <a:r>
              <a:rPr lang="es-MX" b="1" dirty="0"/>
              <a:t> (</a:t>
            </a:r>
            <a:r>
              <a:rPr lang="es-MX" b="1" i="1" dirty="0"/>
              <a:t>koinonía</a:t>
            </a:r>
            <a:r>
              <a:rPr lang="es-MX" b="1" dirty="0"/>
              <a:t>, tener comunión) en este servicio para los santos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a:t>
            </a:r>
            <a:r>
              <a:rPr lang="es-MX" b="1" dirty="0" smtClean="0"/>
              <a:t>2</a:t>
            </a:r>
            <a:r>
              <a:rPr lang="es-MX" b="1" dirty="0"/>
              <a:t>. Hay muchos textos sobre esta comunión: Hechos 2:44, 45; 4:34-37 (aun vendían sus posesiones para tener todo </a:t>
            </a:r>
            <a:r>
              <a:rPr lang="es-MX" b="1" u="sng" dirty="0"/>
              <a:t>“en común”</a:t>
            </a:r>
            <a:r>
              <a:rPr lang="es-MX" b="1" dirty="0"/>
              <a:t> con hermanos necesitados); </a:t>
            </a:r>
            <a:endParaRPr lang="es-MX" b="1" dirty="0" smtClean="0"/>
          </a:p>
          <a:p>
            <a:r>
              <a:rPr lang="es-MX" b="1" dirty="0"/>
              <a:t> </a:t>
            </a:r>
            <a:r>
              <a:rPr lang="es-MX" b="1" dirty="0" smtClean="0"/>
              <a:t>    Gálatas 2:10, “que nos acordásemos de los pobres … procuré con diligencia hacer”. </a:t>
            </a:r>
          </a:p>
          <a:p>
            <a:r>
              <a:rPr lang="es-MX" b="1" dirty="0"/>
              <a:t> </a:t>
            </a:r>
            <a:r>
              <a:rPr lang="es-MX" b="1" dirty="0" smtClean="0"/>
              <a:t>    Tito </a:t>
            </a:r>
            <a:r>
              <a:rPr lang="es-MX" b="1" dirty="0"/>
              <a:t>2:14: 3:1, 8, 14, buenas obras la incluyen.</a:t>
            </a:r>
            <a:endParaRPr lang="en-US" b="1" dirty="0"/>
          </a:p>
          <a:p>
            <a:pPr>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340768"/>
            <a:ext cx="8229600" cy="4785395"/>
          </a:xfrm>
        </p:spPr>
        <p:txBody>
          <a:bodyPr>
            <a:normAutofit fontScale="92500" lnSpcReduction="10000"/>
          </a:bodyPr>
          <a:lstStyle/>
          <a:p>
            <a:r>
              <a:rPr lang="es-MX" b="1" dirty="0"/>
              <a:t>X. TENEMOS COMUNIÓN LOS UNOS CON LOS OTROS EN EL “MINISTERIO DE LA OBRA” DEL EVANGELISMO.</a:t>
            </a:r>
            <a:endParaRPr lang="en-US" b="1" dirty="0"/>
          </a:p>
          <a:p>
            <a:r>
              <a:rPr lang="es-MX" b="1" dirty="0"/>
              <a:t>	A. Filipenses 1:5, Pablo dio gracias a Dios “por vuestra comunión en el evangelio”. 4:15, 16, “Y sabéis también vosotros, oh filipenses, que al principio de la predicación del evangelio, cuando partí de Macedonia, ninguna iglesia </a:t>
            </a:r>
            <a:r>
              <a:rPr lang="es-MX" b="1" u="sng" dirty="0"/>
              <a:t>participó</a:t>
            </a:r>
            <a:r>
              <a:rPr lang="es-MX" b="1" dirty="0"/>
              <a:t> conmigo en razón de dar y recibir, sino vosotros solos; </a:t>
            </a:r>
            <a:r>
              <a:rPr lang="es-MX" b="1" baseline="30000" dirty="0"/>
              <a:t>16 </a:t>
            </a:r>
            <a:r>
              <a:rPr lang="es-MX" b="1" dirty="0"/>
              <a:t>pues aun a Tesalónica me enviasteis una y otra vez para mis necesidades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a:t>
            </a:r>
            <a:r>
              <a:rPr lang="es-MX" b="1" dirty="0" smtClean="0"/>
              <a:t>1</a:t>
            </a:r>
            <a:r>
              <a:rPr lang="es-MX" b="1" dirty="0"/>
              <a:t>. Esta iglesia </a:t>
            </a:r>
            <a:r>
              <a:rPr lang="es-MX" b="1" dirty="0" smtClean="0"/>
              <a:t>(Calles Mable </a:t>
            </a:r>
            <a:r>
              <a:rPr lang="es-MX" b="1" dirty="0"/>
              <a:t>y Myers, Odessa, TX) ayuda con el salario de algunos evangelistas en varios países. </a:t>
            </a:r>
            <a:endParaRPr lang="es-MX" b="1" dirty="0" smtClean="0"/>
          </a:p>
          <a:p>
            <a:r>
              <a:rPr lang="es-MX" b="1" dirty="0"/>
              <a:t> </a:t>
            </a:r>
            <a:r>
              <a:rPr lang="es-MX" b="1" dirty="0" smtClean="0"/>
              <a:t>    ¿</a:t>
            </a:r>
            <a:r>
              <a:rPr lang="es-MX" b="1" dirty="0"/>
              <a:t>Qué significa esto? </a:t>
            </a:r>
            <a:r>
              <a:rPr lang="es-MX" b="1" u="sng" dirty="0"/>
              <a:t>Comunión</a:t>
            </a:r>
            <a:r>
              <a:rPr lang="es-MX" b="1" dirty="0"/>
              <a:t> con ellos. </a:t>
            </a:r>
            <a:r>
              <a:rPr lang="es-MX" b="1" u="sng" dirty="0"/>
              <a:t>Participación</a:t>
            </a:r>
            <a:r>
              <a:rPr lang="es-MX" b="1" dirty="0"/>
              <a:t> con ellos en evangelizar, salvar almas, establecer y confirmar iglesias, entrenar obreros. </a:t>
            </a:r>
            <a:endParaRPr lang="en-US" b="1" dirty="0"/>
          </a:p>
          <a:p>
            <a:pPr>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smtClean="0"/>
              <a:t>	B. El Diccionario del Sr. W. E. Vine dice: “</a:t>
            </a:r>
            <a:r>
              <a:rPr lang="es-MX" b="1" i="1" dirty="0" smtClean="0"/>
              <a:t>koinonía</a:t>
            </a:r>
            <a:r>
              <a:rPr lang="es-MX" b="1" dirty="0" smtClean="0"/>
              <a:t>, tener en común (</a:t>
            </a:r>
            <a:r>
              <a:rPr lang="es-MX" b="1" i="1" dirty="0" err="1" smtClean="0"/>
              <a:t>koinos</a:t>
            </a:r>
            <a:r>
              <a:rPr lang="es-MX" b="1" i="1" dirty="0" smtClean="0"/>
              <a:t>)</a:t>
            </a:r>
            <a:r>
              <a:rPr lang="es-MX" b="1" dirty="0" smtClean="0"/>
              <a:t>, participación, un compañerismo reconocido y gozado; así, se usa de las experiencias e intereses comunes de los cristianos, </a:t>
            </a:r>
            <a:r>
              <a:rPr lang="es-MX" b="1" dirty="0" err="1" smtClean="0"/>
              <a:t>Hch.</a:t>
            </a:r>
            <a:r>
              <a:rPr lang="es-MX" b="1" dirty="0" smtClean="0"/>
              <a:t> 2.42”.</a:t>
            </a:r>
            <a:endParaRPr lang="en-US" b="1" dirty="0" smtClean="0"/>
          </a:p>
          <a:p>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lnSpcReduction="10000"/>
          </a:bodyPr>
          <a:lstStyle/>
          <a:p>
            <a:r>
              <a:rPr lang="es-MX" b="1" dirty="0"/>
              <a:t>	2. </a:t>
            </a:r>
            <a:r>
              <a:rPr lang="es-MX" b="1" u="sng" dirty="0"/>
              <a:t>Tenemos parte con ellos</a:t>
            </a:r>
            <a:r>
              <a:rPr lang="es-MX" b="1" dirty="0"/>
              <a:t> cuando hay conversiones y restauraciones. Esta comunión es un privilegio muy especial y para ello debemos ofrendar con toda alegría.</a:t>
            </a:r>
            <a:endParaRPr lang="en-US" b="1" dirty="0"/>
          </a:p>
          <a:p>
            <a:r>
              <a:rPr lang="es-MX" b="1" dirty="0"/>
              <a:t>	3. Ellos nos envían sus reportes de la obra y nos dan gracias, pero nosotros debemos darles gracias a ellos por el privilegio de tener comunión con ellos (ser compañeros de ellos) en la obra del Señor que hacen</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20000"/>
          </a:bodyPr>
          <a:lstStyle/>
          <a:p>
            <a:r>
              <a:rPr lang="es-MX" b="1" dirty="0"/>
              <a:t>	4. Los miembros de esta iglesia debemos orar por ellos y escribirles para acusar recibo de sus reportes. Debemos felicitarles y regocijarnos con ellos cuando hay conversiones, nuevas iglesias establecidas</a:t>
            </a:r>
            <a:r>
              <a:rPr lang="es-MX" b="1" dirty="0" smtClean="0"/>
              <a:t>.</a:t>
            </a:r>
          </a:p>
          <a:p>
            <a:r>
              <a:rPr lang="es-MX" b="1" dirty="0"/>
              <a:t> </a:t>
            </a:r>
            <a:r>
              <a:rPr lang="es-MX" b="1" dirty="0" smtClean="0"/>
              <a:t>    Lo </a:t>
            </a:r>
            <a:r>
              <a:rPr lang="es-MX" b="1" dirty="0"/>
              <a:t>bueno es que ellos pueden enviar su reporte en español. Es triste leer peticiones de ellos a los hermanos americanos de que les escriban aunque sea en inglés. Quieren verdadera comunión y la comunión requiere buena comunicación</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5. En fin, la comunión con estos fieles evangelistas no debe ser solamente </a:t>
            </a:r>
            <a:r>
              <a:rPr lang="es-MX" b="1" u="sng" dirty="0"/>
              <a:t>comunión “chequera”</a:t>
            </a:r>
            <a:r>
              <a:rPr lang="es-MX" b="1" dirty="0"/>
              <a:t>.</a:t>
            </a:r>
            <a:endParaRPr lang="en-US" b="1" dirty="0"/>
          </a:p>
          <a:p>
            <a:r>
              <a:rPr lang="es-MX" b="1" dirty="0" smtClean="0"/>
              <a:t>     Repito: la verdadera comunión requiere buena comunicación.</a:t>
            </a:r>
          </a:p>
          <a:p>
            <a:r>
              <a:rPr lang="es-MX" b="1" dirty="0"/>
              <a:t> </a:t>
            </a:r>
            <a:r>
              <a:rPr lang="es-MX" b="1" dirty="0" smtClean="0"/>
              <a:t>    Esperamos comunicación de ellos y ellos merecen comunicación (y no solamente $) de nosotros.</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B. Pablo habla mucho de sus “colaboradores”. </a:t>
            </a:r>
            <a:endParaRPr lang="es-MX" b="1" dirty="0" smtClean="0"/>
          </a:p>
          <a:p>
            <a:r>
              <a:rPr lang="es-MX" b="1" dirty="0"/>
              <a:t> </a:t>
            </a:r>
            <a:r>
              <a:rPr lang="es-MX" b="1" dirty="0" smtClean="0"/>
              <a:t>    Romanos </a:t>
            </a:r>
            <a:r>
              <a:rPr lang="es-MX" b="1" dirty="0"/>
              <a:t>16:3, Aquila y Priscila; 16:9, Urbano, </a:t>
            </a:r>
            <a:r>
              <a:rPr lang="es-MX" b="1" dirty="0" err="1"/>
              <a:t>Estaquis</a:t>
            </a:r>
            <a:r>
              <a:rPr lang="es-MX" b="1" dirty="0"/>
              <a:t>; 16:21; Efesios 2:25, Epafrodito; 1 Tesalonicenses 3:2, Timoteo; Filemón 24, Marcos, Aristarco, </a:t>
            </a:r>
            <a:r>
              <a:rPr lang="es-MX" b="1" dirty="0" err="1"/>
              <a:t>Demas</a:t>
            </a:r>
            <a:r>
              <a:rPr lang="es-MX" b="1" dirty="0"/>
              <a:t> y Lucas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340768"/>
            <a:ext cx="8229600" cy="4785395"/>
          </a:xfrm>
        </p:spPr>
        <p:txBody>
          <a:bodyPr>
            <a:normAutofit fontScale="92500" lnSpcReduction="20000"/>
          </a:bodyPr>
          <a:lstStyle/>
          <a:p>
            <a:r>
              <a:rPr lang="es-MX" b="1" dirty="0"/>
              <a:t>	1. Este término es de suma importancia para nosotros porque debe haber comunicación cercana sobre las actividades del evangelismo. </a:t>
            </a:r>
            <a:endParaRPr lang="es-MX" b="1" dirty="0" smtClean="0"/>
          </a:p>
          <a:p>
            <a:r>
              <a:rPr lang="es-MX" b="1" dirty="0"/>
              <a:t> </a:t>
            </a:r>
            <a:r>
              <a:rPr lang="es-MX" b="1" dirty="0" smtClean="0"/>
              <a:t>    Podemos </a:t>
            </a:r>
            <a:r>
              <a:rPr lang="es-MX" b="1" dirty="0"/>
              <a:t>ayudarnos estudiando juntos y comparando oportunidades para enseñar (</a:t>
            </a:r>
            <a:r>
              <a:rPr lang="es-MX" b="1" u="sng" dirty="0"/>
              <a:t>sobre todo estudios semanales en el hogar</a:t>
            </a:r>
            <a:r>
              <a:rPr lang="es-MX" b="1" dirty="0"/>
              <a:t>): </a:t>
            </a:r>
            <a:endParaRPr lang="es-MX" b="1" dirty="0" smtClean="0"/>
          </a:p>
          <a:p>
            <a:r>
              <a:rPr lang="es-MX" b="1" dirty="0"/>
              <a:t> </a:t>
            </a:r>
            <a:r>
              <a:rPr lang="es-MX" b="1" dirty="0" smtClean="0"/>
              <a:t>    Y cómo </a:t>
            </a:r>
            <a:r>
              <a:rPr lang="es-MX" b="1" dirty="0"/>
              <a:t>arreglar tales estudios; cómo contestar excusas; temas que presentar; refutación de argumentos; comparando la reacción de diferentes personas; cómo persuadir, etc</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2. 3 Juan 8, “para que </a:t>
            </a:r>
            <a:r>
              <a:rPr lang="es-MX" b="1" u="sng" dirty="0"/>
              <a:t>cooperemos</a:t>
            </a:r>
            <a:r>
              <a:rPr lang="es-MX" b="1" dirty="0"/>
              <a:t> con la verdad”. Este es un pensamiento muy hermoso y muy práctico. </a:t>
            </a:r>
            <a:endParaRPr lang="es-MX" b="1" dirty="0" smtClean="0"/>
          </a:p>
          <a:p>
            <a:r>
              <a:rPr lang="es-MX" b="1" dirty="0"/>
              <a:t> </a:t>
            </a:r>
            <a:r>
              <a:rPr lang="es-MX" b="1" dirty="0" smtClean="0"/>
              <a:t>    Debemos </a:t>
            </a:r>
            <a:r>
              <a:rPr lang="es-MX" b="1" dirty="0"/>
              <a:t>cooperar y ayudarnos en esta obra. Podemos hacerlo y debemos hacerlo. </a:t>
            </a:r>
            <a:endParaRPr lang="es-MX" b="1" dirty="0" smtClean="0"/>
          </a:p>
          <a:p>
            <a:r>
              <a:rPr lang="es-MX" b="1" dirty="0"/>
              <a:t> </a:t>
            </a:r>
            <a:r>
              <a:rPr lang="es-MX" b="1" dirty="0" smtClean="0"/>
              <a:t>    Tener </a:t>
            </a:r>
            <a:r>
              <a:rPr lang="es-MX" b="1" dirty="0"/>
              <a:t>la ayuda de los demás hermanos en esta obra anima y motiva a seguir adelante y no desanimarnos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268760"/>
            <a:ext cx="8229600" cy="4857403"/>
          </a:xfrm>
        </p:spPr>
        <p:txBody>
          <a:bodyPr>
            <a:normAutofit fontScale="92500" lnSpcReduction="20000"/>
          </a:bodyPr>
          <a:lstStyle/>
          <a:p>
            <a:r>
              <a:rPr lang="es-MX" b="1" dirty="0"/>
              <a:t>X. LAMENTABLEMENTE ALGUNOS HERMANOS ABANDONAN ESTA COMUNIÓN Y VUELVEN AL MUNDO.</a:t>
            </a:r>
            <a:endParaRPr lang="en-US" b="1" dirty="0"/>
          </a:p>
          <a:p>
            <a:r>
              <a:rPr lang="es-MX" b="1" dirty="0"/>
              <a:t>	A. 2 Pedro 2:20, 22, “Ciertamente, si habiéndose ellos escapado de las contaminaciones del mundo, por el conocimiento del Señor y Salvador Jesucristo, enredándose otra vez en ellas son vencidos, su postrer estado viene a ser peor que el primero…. </a:t>
            </a:r>
            <a:r>
              <a:rPr lang="es-MX" b="1" baseline="30000" dirty="0"/>
              <a:t>22 </a:t>
            </a:r>
            <a:r>
              <a:rPr lang="es-MX" b="1" dirty="0"/>
              <a:t>Pero les ha acontecido lo del verdadero proverbio: El perro vuelve a su vómito, y la puerca lavada a revolcarse en el cieno</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20000"/>
          </a:bodyPr>
          <a:lstStyle/>
          <a:p>
            <a:r>
              <a:rPr lang="es-MX" b="1" dirty="0"/>
              <a:t>	B. Gálatas 6:1, “Hermanos, si alguno fuere sorprendido en alguna falta, vosotros que sois espirituales, restauradle con espíritu de mansedumbre, considerándote a ti mismo, no sea que tú también seas tentado”.</a:t>
            </a:r>
            <a:endParaRPr lang="en-US" b="1" dirty="0"/>
          </a:p>
          <a:p>
            <a:r>
              <a:rPr lang="es-MX" b="1" dirty="0"/>
              <a:t>	</a:t>
            </a:r>
            <a:r>
              <a:rPr lang="es-MX" b="1" dirty="0" smtClean="0"/>
              <a:t>1</a:t>
            </a:r>
            <a:r>
              <a:rPr lang="es-MX" b="1" dirty="0"/>
              <a:t>. Muchos textos nos enseñan que los espirituales (hermanos fieles) deben enseñar, exhortar, reprender y alentar a los más débiles y, sobre todo, a los que son sorprendidos en alguna falta, para que sean fieles y para </a:t>
            </a:r>
            <a:r>
              <a:rPr lang="es-MX" b="1" dirty="0" smtClean="0"/>
              <a:t>que sean restaurados </a:t>
            </a:r>
            <a:r>
              <a:rPr lang="es-MX" b="1" dirty="0"/>
              <a:t>cuando tropiezan</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20000"/>
          </a:bodyPr>
          <a:lstStyle/>
          <a:p>
            <a:r>
              <a:rPr lang="es-MX" b="1" dirty="0"/>
              <a:t>	2. Para hacer esto los espirituales </a:t>
            </a:r>
            <a:r>
              <a:rPr lang="es-MX" b="1" dirty="0" smtClean="0"/>
              <a:t>deben, llamarles</a:t>
            </a:r>
            <a:r>
              <a:rPr lang="es-MX" b="1" dirty="0"/>
              <a:t>, visitarles</a:t>
            </a:r>
            <a:r>
              <a:rPr lang="es-MX" b="1" dirty="0" smtClean="0"/>
              <a:t>, asociarse con ellos, comer con ellos, </a:t>
            </a:r>
            <a:r>
              <a:rPr lang="es-MX" b="1" dirty="0"/>
              <a:t>orar con ellos, haciendo todo lo posible por efectuar su restauración. Deben buscarles como el pastor busca la oveja perdida.</a:t>
            </a:r>
            <a:endParaRPr lang="en-US" b="1" dirty="0"/>
          </a:p>
          <a:p>
            <a:r>
              <a:rPr lang="es-MX" b="1" dirty="0"/>
              <a:t>	3. La iglesia no obedece el mandamiento de Gálatas 6:1 simplemente diciendo, “¿Qué pasó con usted?” o “¿Por qué no asistió?” o “No debe faltar”, etc. No es acción que se lleve a cabo a la ligera; más bien requiere un esfuerzo intensivo y con mucha oración</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268760"/>
            <a:ext cx="8229600" cy="4857403"/>
          </a:xfrm>
        </p:spPr>
        <p:txBody>
          <a:bodyPr/>
          <a:lstStyle/>
          <a:p>
            <a:r>
              <a:rPr lang="es-MX" b="1" dirty="0"/>
              <a:t>	C. Sin embargo, si el miembro infiel y desordenado rehúsa los esfuerzos de los hermanos espirituales y está resuelto a dejar la iglesia y volver al </a:t>
            </a:r>
            <a:r>
              <a:rPr lang="es-MX" b="1" dirty="0" smtClean="0"/>
              <a:t>mundo… </a:t>
            </a:r>
          </a:p>
          <a:p>
            <a:r>
              <a:rPr lang="es-MX" b="1" dirty="0"/>
              <a:t> </a:t>
            </a:r>
            <a:r>
              <a:rPr lang="es-MX" b="1" dirty="0" smtClean="0"/>
              <a:t>    Entonces la </a:t>
            </a:r>
            <a:r>
              <a:rPr lang="es-MX" b="1" dirty="0"/>
              <a:t>iglesia tiene instrucciones bien claras y explícitas con respecto a él </a:t>
            </a:r>
            <a:r>
              <a:rPr lang="es-MX" b="1" u="sng" dirty="0"/>
              <a:t>para salvar su alma y mantener la pureza de la iglesia</a:t>
            </a:r>
            <a:r>
              <a:rPr lang="es-MX" b="1" dirty="0"/>
              <a:t>. Este plan de salvación es tan claro como el plan de salvación para el inconverso</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268760"/>
            <a:ext cx="8229600" cy="4857403"/>
          </a:xfrm>
        </p:spPr>
        <p:txBody>
          <a:bodyPr>
            <a:noAutofit/>
          </a:bodyPr>
          <a:lstStyle/>
          <a:p>
            <a:r>
              <a:rPr lang="es-MX" sz="2800" b="1" dirty="0"/>
              <a:t>	C. Judas 3 habla “de nuestra común salvación”, la salvación que todos los cristianos tenemos en común.</a:t>
            </a:r>
            <a:endParaRPr lang="en-US" sz="2800" b="1" dirty="0"/>
          </a:p>
          <a:p>
            <a:r>
              <a:rPr lang="es-MX" sz="2800" b="1" dirty="0"/>
              <a:t>	D. Todos conocen y han experimentado el deseo de participar con otros en ciertas cosas. El niño quiere participar al ver a otros niños jugando. Los jóvenes quieren unirse a ciertos equipos deportistas y participar, tener parte, como miembros de tales equipos. </a:t>
            </a:r>
            <a:r>
              <a:rPr lang="es-MX" sz="2800" b="1" dirty="0" smtClean="0"/>
              <a:t>Muchos </a:t>
            </a:r>
            <a:r>
              <a:rPr lang="es-MX" sz="2800" b="1" dirty="0"/>
              <a:t>quieren participar como miembros activos de algún partido </a:t>
            </a:r>
            <a:r>
              <a:rPr lang="es-MX" sz="2800" b="1" dirty="0" smtClean="0"/>
              <a:t>político, etc.</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268760"/>
            <a:ext cx="8229600" cy="4857403"/>
          </a:xfrm>
        </p:spPr>
        <p:txBody>
          <a:bodyPr>
            <a:normAutofit fontScale="85000" lnSpcReduction="10000"/>
          </a:bodyPr>
          <a:lstStyle/>
          <a:p>
            <a:r>
              <a:rPr lang="es-MX" b="1" dirty="0"/>
              <a:t>	</a:t>
            </a:r>
            <a:r>
              <a:rPr lang="es-MX" b="1" dirty="0" smtClean="0"/>
              <a:t>1</a:t>
            </a:r>
            <a:r>
              <a:rPr lang="es-MX" b="1" dirty="0"/>
              <a:t>. Mateo 18:15-17, </a:t>
            </a:r>
            <a:r>
              <a:rPr lang="es-MX" b="1" baseline="30000" dirty="0"/>
              <a:t> </a:t>
            </a:r>
            <a:r>
              <a:rPr lang="es-MX" b="1" dirty="0"/>
              <a:t>Por tanto, si tu hermano peca contra ti, ve y repréndele estando tú y él solos; si te oyere, has ganado a tu hermano. </a:t>
            </a:r>
            <a:r>
              <a:rPr lang="es-MX" b="1" baseline="30000" dirty="0"/>
              <a:t>16 </a:t>
            </a:r>
            <a:r>
              <a:rPr lang="es-MX" b="1" dirty="0"/>
              <a:t>Mas si no te oyere, toma aún contigo a uno o dos, para que en boca de dos o tres testigos conste toda palabra</a:t>
            </a:r>
            <a:r>
              <a:rPr lang="es-MX" b="1" dirty="0" smtClean="0"/>
              <a:t>.</a:t>
            </a:r>
          </a:p>
          <a:p>
            <a:r>
              <a:rPr lang="es-MX" b="1" dirty="0"/>
              <a:t> </a:t>
            </a:r>
            <a:r>
              <a:rPr lang="es-MX" b="1" dirty="0" smtClean="0"/>
              <a:t>     </a:t>
            </a:r>
            <a:r>
              <a:rPr lang="es-MX" b="1" baseline="30000" dirty="0"/>
              <a:t>17 </a:t>
            </a:r>
            <a:r>
              <a:rPr lang="es-MX" b="1" dirty="0"/>
              <a:t>Si no los oyere a ellos, dilo a la iglesia; y si no oyere a la iglesia, </a:t>
            </a:r>
            <a:r>
              <a:rPr lang="es-MX" b="1" u="sng" dirty="0"/>
              <a:t>tenle por gentil y publicano</a:t>
            </a:r>
            <a:r>
              <a:rPr lang="es-MX" b="1" dirty="0"/>
              <a:t>”. </a:t>
            </a:r>
            <a:endParaRPr lang="es-MX" b="1" dirty="0" smtClean="0"/>
          </a:p>
          <a:p>
            <a:r>
              <a:rPr lang="es-MX" b="1" dirty="0"/>
              <a:t> </a:t>
            </a:r>
            <a:r>
              <a:rPr lang="es-MX" b="1" dirty="0" smtClean="0"/>
              <a:t>    Hubiera </a:t>
            </a:r>
            <a:r>
              <a:rPr lang="es-MX" b="1" dirty="0"/>
              <a:t>sido impensable que un judío se asociara (mucho menos que comiera) con un gentil o publicano; de esta manera Jesús nos enseña que no debemos comer con el hermano cuando la iglesia obedece el mandamiento de “apartarse de él</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a:bodyPr>
          <a:lstStyle/>
          <a:p>
            <a:r>
              <a:rPr lang="es-MX" dirty="0"/>
              <a:t>	2. Romanos 16:17, “Mas os ruego, hermanos, que os fijéis en los que causan divisiones y tropiezos en contra de la doctrina que vosotros habéis aprendido, y </a:t>
            </a:r>
            <a:r>
              <a:rPr lang="es-MX" u="sng" dirty="0"/>
              <a:t>que os apartéis de ellos</a:t>
            </a:r>
            <a:r>
              <a:rPr lang="es-MX" dirty="0"/>
              <a:t>”.</a:t>
            </a:r>
            <a:endParaRPr lang="en-US" dirty="0"/>
          </a:p>
          <a:p>
            <a:r>
              <a:rPr lang="es-MX" dirty="0"/>
              <a:t>	3. 2 Tesalonicenses 3:6, 14, “Pero os ordenamos, hermanos, en el nombre de nuestro Señor Jesucristo, </a:t>
            </a:r>
            <a:r>
              <a:rPr lang="es-MX" u="sng" dirty="0"/>
              <a:t>que os apartéis de todo hermano que ande desordenadamente</a:t>
            </a:r>
            <a:r>
              <a:rPr lang="es-MX" dirty="0"/>
              <a:t>, y no según la enseñanza que recibisteis de nosotros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lnSpcReduction="10000"/>
          </a:bodyPr>
          <a:lstStyle/>
          <a:p>
            <a:r>
              <a:rPr lang="es-MX" dirty="0" smtClean="0"/>
              <a:t>     2 Tesalonicenses 3:14, “</a:t>
            </a:r>
            <a:r>
              <a:rPr lang="es-MX" dirty="0"/>
              <a:t>14 Si alguno no obedece a lo que decimos por medio de esta carta, a ése señaladlo, y </a:t>
            </a:r>
            <a:r>
              <a:rPr lang="es-MX" u="sng" dirty="0"/>
              <a:t>no os juntéis con él, para que se avergüence</a:t>
            </a:r>
            <a:r>
              <a:rPr lang="es-MX" dirty="0"/>
              <a:t>”. </a:t>
            </a:r>
            <a:endParaRPr lang="es-MX" dirty="0" smtClean="0"/>
          </a:p>
          <a:p>
            <a:r>
              <a:rPr lang="es-MX" dirty="0"/>
              <a:t> </a:t>
            </a:r>
            <a:r>
              <a:rPr lang="es-MX" dirty="0" smtClean="0"/>
              <a:t>    Aquí </a:t>
            </a:r>
            <a:r>
              <a:rPr lang="es-MX" dirty="0"/>
              <a:t>se debe enfatizar que los miembros que dejan de asistir a las reuniones de la iglesia andan desordenadamente porque desobedecen Hebreos 10:24, 25; 1 Corintios 11:24; 16:1, 2 y otros textos.</a:t>
            </a: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85000" lnSpcReduction="10000"/>
          </a:bodyPr>
          <a:lstStyle/>
          <a:p>
            <a:r>
              <a:rPr lang="es-MX" b="1" dirty="0"/>
              <a:t>	4. En 1 Corintios 5 Pablo habla de un hermano fornicario que la iglesia no había disciplinado. Dice en el v. 5, “el tal sea entregado a Satanás para destrucción de la carne, a fin de que el espíritu sea salvo en el día del Señor Jesús”. </a:t>
            </a:r>
            <a:endParaRPr lang="es-MX" b="1" dirty="0" smtClean="0"/>
          </a:p>
          <a:p>
            <a:r>
              <a:rPr lang="es-MX" b="1" dirty="0"/>
              <a:t> </a:t>
            </a:r>
            <a:r>
              <a:rPr lang="es-MX" b="1" dirty="0" smtClean="0"/>
              <a:t>    En </a:t>
            </a:r>
            <a:r>
              <a:rPr lang="es-MX" b="1" dirty="0"/>
              <a:t>su conducta este hermano estaba sirviendo a Satanás y la iglesia debería </a:t>
            </a:r>
            <a:r>
              <a:rPr lang="es-MX" b="1" u="sng" dirty="0"/>
              <a:t>señalarlo o identificarlo públicamente como siervo de Satanás o ciudadano del reino de Satanás </a:t>
            </a:r>
            <a:r>
              <a:rPr lang="es-MX" b="1" dirty="0"/>
              <a:t>y apartarse de él para efectuar la destrucción de sus pasiones carnales y salvar su alma</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20000"/>
          </a:bodyPr>
          <a:lstStyle/>
          <a:p>
            <a:r>
              <a:rPr lang="es-MX" b="1" dirty="0"/>
              <a:t>	</a:t>
            </a:r>
            <a:r>
              <a:rPr lang="es-MX" b="1" dirty="0" smtClean="0"/>
              <a:t>5</a:t>
            </a:r>
            <a:r>
              <a:rPr lang="es-MX" b="1" dirty="0"/>
              <a:t>. 1 Corintios 5:9, Pablo dice, “no os juntéis” (“no mezclarse con”, “no andar en compañía con”, “no tener compañía con”; “no asociarse con</a:t>
            </a:r>
            <a:r>
              <a:rPr lang="es-MX" b="1" dirty="0" smtClean="0"/>
              <a:t>”) con él …</a:t>
            </a:r>
          </a:p>
          <a:p>
            <a:r>
              <a:rPr lang="es-MX" b="1" dirty="0"/>
              <a:t> </a:t>
            </a:r>
            <a:r>
              <a:rPr lang="es-MX" b="1" dirty="0" smtClean="0"/>
              <a:t>    Y para </a:t>
            </a:r>
            <a:r>
              <a:rPr lang="es-MX" b="1" dirty="0"/>
              <a:t>ser más específico añade, v</a:t>
            </a:r>
            <a:r>
              <a:rPr lang="es-MX" b="1" dirty="0" smtClean="0"/>
              <a:t>. 11</a:t>
            </a:r>
            <a:r>
              <a:rPr lang="es-MX" b="1" dirty="0"/>
              <a:t>, “con el tal ni aun comáis”. Con el tal ni siquiera comer (</a:t>
            </a:r>
            <a:r>
              <a:rPr lang="es-MX" b="1" i="1" dirty="0" err="1"/>
              <a:t>sunesthio</a:t>
            </a:r>
            <a:r>
              <a:rPr lang="es-MX" b="1" i="1" dirty="0"/>
              <a:t>). </a:t>
            </a:r>
            <a:endParaRPr lang="es-MX" b="1" i="1" dirty="0" smtClean="0"/>
          </a:p>
          <a:p>
            <a:r>
              <a:rPr lang="es-MX" b="1" i="1" dirty="0"/>
              <a:t> </a:t>
            </a:r>
            <a:r>
              <a:rPr lang="es-MX" b="1" i="1" dirty="0" smtClean="0"/>
              <a:t>    </a:t>
            </a:r>
            <a:r>
              <a:rPr lang="es-MX" b="1" dirty="0" smtClean="0"/>
              <a:t>Se </a:t>
            </a:r>
            <a:r>
              <a:rPr lang="es-MX" b="1" dirty="0"/>
              <a:t>encuentra esta palabra </a:t>
            </a:r>
            <a:r>
              <a:rPr lang="es-MX" b="1" i="1" dirty="0" err="1"/>
              <a:t>sunesthio</a:t>
            </a:r>
            <a:r>
              <a:rPr lang="es-MX" b="1" dirty="0"/>
              <a:t> en Lucas 15:2; Hechos 10:41; 11:3; Gálatas 2:12 y se usa de la </a:t>
            </a:r>
            <a:r>
              <a:rPr lang="es-MX" b="1" u="sng" dirty="0"/>
              <a:t>comida ordinaria</a:t>
            </a:r>
            <a:r>
              <a:rPr lang="es-MX" b="1" dirty="0"/>
              <a:t>. Nunca se usa de comer la cena del Señor</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10000"/>
          </a:bodyPr>
          <a:lstStyle/>
          <a:p>
            <a:r>
              <a:rPr lang="es-MX" b="1" dirty="0"/>
              <a:t>	5. 1 Corintios 5:11, “que no os juntéis con ninguno que, llamándose hermano, fuere fornicario, etc.” </a:t>
            </a:r>
            <a:endParaRPr lang="es-MX" b="1" dirty="0" smtClean="0"/>
          </a:p>
          <a:p>
            <a:r>
              <a:rPr lang="es-MX" b="1" dirty="0"/>
              <a:t> </a:t>
            </a:r>
            <a:r>
              <a:rPr lang="es-MX" b="1" dirty="0" smtClean="0"/>
              <a:t>    La </a:t>
            </a:r>
            <a:r>
              <a:rPr lang="es-MX" b="1" dirty="0"/>
              <a:t>palabra “llamándose” traduce la palabra </a:t>
            </a:r>
            <a:r>
              <a:rPr lang="es-MX" b="1" i="1" dirty="0" err="1" smtClean="0"/>
              <a:t>onomazómenos</a:t>
            </a:r>
            <a:r>
              <a:rPr lang="es-MX" b="1" dirty="0" smtClean="0"/>
              <a:t> </a:t>
            </a:r>
            <a:r>
              <a:rPr lang="es-MX" b="1" dirty="0"/>
              <a:t>que significa “llamado” (Lucas 6:13, “escogió a doce de ellos a los cuales también </a:t>
            </a:r>
            <a:r>
              <a:rPr lang="es-MX" b="1" u="sng" dirty="0"/>
              <a:t>llamó</a:t>
            </a:r>
            <a:r>
              <a:rPr lang="es-MX" b="1" dirty="0"/>
              <a:t> apóstoles”; Efesios 1:21, “sobre </a:t>
            </a:r>
            <a:r>
              <a:rPr lang="es-MX" b="1" dirty="0" smtClean="0"/>
              <a:t>todo nombre </a:t>
            </a:r>
            <a:r>
              <a:rPr lang="es-MX" b="1" dirty="0"/>
              <a:t>que </a:t>
            </a:r>
            <a:r>
              <a:rPr lang="es-MX" b="1" u="sng" dirty="0"/>
              <a:t>se nombra</a:t>
            </a:r>
            <a:r>
              <a:rPr lang="es-MX" b="1" dirty="0"/>
              <a:t>”). </a:t>
            </a:r>
            <a:endParaRPr lang="es-MX" b="1" dirty="0" smtClean="0"/>
          </a:p>
          <a:p>
            <a:r>
              <a:rPr lang="es-MX" b="1" dirty="0" smtClean="0"/>
              <a:t>     Simplemente </a:t>
            </a:r>
            <a:r>
              <a:rPr lang="es-MX" b="1" dirty="0"/>
              <a:t>significa </a:t>
            </a:r>
            <a:r>
              <a:rPr lang="es-MX" b="1" dirty="0" smtClean="0"/>
              <a:t>“llamar” o “nombrar</a:t>
            </a:r>
            <a:r>
              <a:rPr lang="es-MX" b="1" dirty="0"/>
              <a:t>”; </a:t>
            </a:r>
            <a:r>
              <a:rPr lang="es-MX" b="1" u="sng" dirty="0"/>
              <a:t>no </a:t>
            </a:r>
            <a:r>
              <a:rPr lang="es-MX" b="1" u="sng" dirty="0" smtClean="0"/>
              <a:t> significa fingir o aparentar ser hermano</a:t>
            </a:r>
            <a:r>
              <a:rPr lang="es-MX" b="1" dirty="0" smtClean="0"/>
              <a:t>)</a:t>
            </a:r>
            <a:r>
              <a:rPr lang="es-MX" b="1" u="sng" dirty="0" smtClean="0"/>
              <a:t> </a:t>
            </a:r>
            <a:endParaRPr lang="en-US" b="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smtClean="0"/>
              <a:t>     2 Tesalonicenses 3:6, “Pero os ordenamos, hermanos, en el nombre de nuestro Señor Jesucristo, que os apartéis de todo hermano que ande desordenadamente…” </a:t>
            </a:r>
          </a:p>
          <a:p>
            <a:r>
              <a:rPr lang="es-MX" b="1" dirty="0"/>
              <a:t> </a:t>
            </a:r>
            <a:r>
              <a:rPr lang="es-MX" b="1" dirty="0" smtClean="0"/>
              <a:t>    Aquí no dice “llamándose hermano” sino simplemente “hermano”.</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a:t>
            </a:r>
            <a:r>
              <a:rPr lang="es-MX" b="1" dirty="0" smtClean="0"/>
              <a:t>6</a:t>
            </a:r>
            <a:r>
              <a:rPr lang="es-MX" b="1" dirty="0"/>
              <a:t>. El mandamiento de Pablo de apartarse de él o de no juntarse con él, y ni siquiera comer con él es claro, sencillo y entendible. </a:t>
            </a:r>
            <a:endParaRPr lang="es-MX" b="1" dirty="0" smtClean="0"/>
          </a:p>
          <a:p>
            <a:r>
              <a:rPr lang="es-MX" b="1" dirty="0"/>
              <a:t> </a:t>
            </a:r>
            <a:r>
              <a:rPr lang="es-MX" b="1" dirty="0" smtClean="0"/>
              <a:t>    Significa </a:t>
            </a:r>
            <a:r>
              <a:rPr lang="es-MX" b="1" dirty="0"/>
              <a:t>simple y sencillamente que los miembros de la iglesia no deben </a:t>
            </a:r>
            <a:r>
              <a:rPr lang="es-MX" b="1" u="sng" dirty="0"/>
              <a:t>asociarse</a:t>
            </a:r>
            <a:r>
              <a:rPr lang="es-MX" b="1" dirty="0"/>
              <a:t> con </a:t>
            </a:r>
            <a:r>
              <a:rPr lang="es-MX" b="1" dirty="0" smtClean="0"/>
              <a:t>él. “Señalad </a:t>
            </a:r>
            <a:r>
              <a:rPr lang="es-MX" b="1" dirty="0"/>
              <a:t>al tal y no os asociéis con él, para que se avergüence”, 2 Tesalonicenses </a:t>
            </a:r>
            <a:r>
              <a:rPr lang="es-MX" b="1" dirty="0" smtClean="0"/>
              <a:t>3:14 (La Biblia de las Américas).</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lnSpcReduction="10000"/>
          </a:bodyPr>
          <a:lstStyle/>
          <a:p>
            <a:r>
              <a:rPr lang="es-MX" b="1" dirty="0"/>
              <a:t>	7. El acto de apartarse socialmente de tal hermano no es acto de odio ni de rencor. No es vengativo, sino acto de amor para salvar su alma. </a:t>
            </a:r>
            <a:endParaRPr lang="es-MX" b="1" dirty="0" smtClean="0"/>
          </a:p>
          <a:p>
            <a:r>
              <a:rPr lang="es-MX" b="1" dirty="0"/>
              <a:t> </a:t>
            </a:r>
            <a:r>
              <a:rPr lang="es-MX" b="1" dirty="0" smtClean="0"/>
              <a:t>    Es </a:t>
            </a:r>
            <a:r>
              <a:rPr lang="es-MX" b="1" dirty="0"/>
              <a:t>“amor firme” como el amor de padres que en verdad aman a sus hijos. </a:t>
            </a:r>
            <a:endParaRPr lang="es-MX" b="1" dirty="0" smtClean="0"/>
          </a:p>
          <a:p>
            <a:r>
              <a:rPr lang="es-MX" b="1" dirty="0"/>
              <a:t> </a:t>
            </a:r>
            <a:r>
              <a:rPr lang="es-MX" b="1" dirty="0" smtClean="0"/>
              <a:t>    Es </a:t>
            </a:r>
            <a:r>
              <a:rPr lang="es-MX" b="1" dirty="0"/>
              <a:t>el plan divino de salvación, al igual que el arrepentirse y bautizarse es para salvarse de los pecados pasados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20000"/>
          </a:bodyPr>
          <a:lstStyle/>
          <a:p>
            <a:r>
              <a:rPr lang="es-MX" b="1" dirty="0"/>
              <a:t>	8. A tal hermano le gustaría tener</a:t>
            </a:r>
            <a:r>
              <a:rPr lang="es-MX" b="1" u="sng" dirty="0"/>
              <a:t> lo mejor de dos mundos</a:t>
            </a:r>
            <a:r>
              <a:rPr lang="es-MX" b="1" dirty="0"/>
              <a:t>. </a:t>
            </a:r>
            <a:endParaRPr lang="es-MX" b="1" dirty="0" smtClean="0"/>
          </a:p>
          <a:p>
            <a:r>
              <a:rPr lang="es-MX" b="1" dirty="0"/>
              <a:t> </a:t>
            </a:r>
            <a:r>
              <a:rPr lang="es-MX" b="1" dirty="0" smtClean="0"/>
              <a:t>    Ya </a:t>
            </a:r>
            <a:r>
              <a:rPr lang="es-MX" b="1" dirty="0"/>
              <a:t>volvió al mundo porque quiere “la amistad del mundo” (Santiago 4:4). </a:t>
            </a:r>
            <a:r>
              <a:rPr lang="es-MX" b="1" u="sng" dirty="0"/>
              <a:t>Quiere la amistad del mundo y también la amistad de la iglesia. </a:t>
            </a:r>
            <a:endParaRPr lang="es-MX" b="1" u="sng" dirty="0" smtClean="0"/>
          </a:p>
          <a:p>
            <a:r>
              <a:rPr lang="es-MX" b="1" dirty="0"/>
              <a:t> </a:t>
            </a:r>
            <a:r>
              <a:rPr lang="es-MX" b="1" dirty="0" smtClean="0"/>
              <a:t>    Hechos </a:t>
            </a:r>
            <a:r>
              <a:rPr lang="es-MX" b="1" dirty="0"/>
              <a:t>2:46 dice que los hermanos comían juntos en las casas </a:t>
            </a:r>
            <a:r>
              <a:rPr lang="es-MX" b="1" u="sng" dirty="0"/>
              <a:t>con alegría </a:t>
            </a:r>
            <a:r>
              <a:rPr lang="es-MX" b="1" dirty="0"/>
              <a:t>y aunque algún miembro vuelva al mundo </a:t>
            </a:r>
            <a:r>
              <a:rPr lang="es-MX" b="1" dirty="0" smtClean="0"/>
              <a:t>extraña (echa de menos) la </a:t>
            </a:r>
            <a:r>
              <a:rPr lang="es-MX" b="1" dirty="0"/>
              <a:t>alegría de </a:t>
            </a:r>
            <a:r>
              <a:rPr lang="es-MX" b="1" dirty="0" smtClean="0"/>
              <a:t>la asociación (por ej.,  los convivios) </a:t>
            </a:r>
            <a:r>
              <a:rPr lang="es-MX" b="1" dirty="0"/>
              <a:t>con los hermanos y quiere seguir disfrutándolos.</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E. Por lo tanto, nuestra tarea como cristianos es producir ese deseo o anhelo en otros de participar en los muchos asuntos espirituales mencionados en la Biblia.</a:t>
            </a:r>
            <a:endParaRPr lang="en-US" b="1" dirty="0"/>
          </a:p>
          <a:p>
            <a:r>
              <a:rPr lang="es-MX" b="1" dirty="0"/>
              <a:t>	F. Nos conviene predicar y enseñar mucho sobre este tema para que esta comunión espiritual sea muy estimada, apreciada y deseada</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smtClean="0"/>
              <a:t>     Quiere </a:t>
            </a:r>
            <a:r>
              <a:rPr lang="es-MX" b="1" dirty="0"/>
              <a:t>la amistad del mundo y también la amistad de la iglesia y esto es precisamente lo que Pablo prohíbe. </a:t>
            </a:r>
            <a:endParaRPr lang="es-MX" b="1" dirty="0" smtClean="0"/>
          </a:p>
          <a:p>
            <a:r>
              <a:rPr lang="es-MX" b="1" dirty="0"/>
              <a:t> </a:t>
            </a:r>
            <a:r>
              <a:rPr lang="es-MX" b="1" dirty="0" smtClean="0"/>
              <a:t>    Como </a:t>
            </a:r>
            <a:r>
              <a:rPr lang="es-MX" b="1" dirty="0"/>
              <a:t>miembro de la iglesia ha disfrutado del afecto (cariño) de los demás miembros y </a:t>
            </a:r>
            <a:r>
              <a:rPr lang="es-MX" b="1" u="sng" dirty="0" smtClean="0"/>
              <a:t>le </a:t>
            </a:r>
            <a:r>
              <a:rPr lang="es-MX" b="1" u="sng" dirty="0"/>
              <a:t>gustaría continuar disfrutándolo</a:t>
            </a:r>
            <a:r>
              <a:rPr lang="es-MX" b="1" dirty="0" smtClean="0"/>
              <a:t>.</a:t>
            </a:r>
          </a:p>
          <a:p>
            <a:r>
              <a:rPr lang="es-MX" b="1" dirty="0"/>
              <a:t> </a:t>
            </a:r>
            <a:r>
              <a:rPr lang="es-MX" b="1" dirty="0" smtClean="0"/>
              <a:t>    Pero  no quiere dejar el mundo. ¡Él quiere lo mejor de </a:t>
            </a:r>
            <a:r>
              <a:rPr lang="es-MX" b="1" u="sng" dirty="0" smtClean="0"/>
              <a:t>dos mundos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lnSpcReduction="10000"/>
          </a:bodyPr>
          <a:lstStyle/>
          <a:p>
            <a:r>
              <a:rPr lang="es-MX" b="1" dirty="0" smtClean="0"/>
              <a:t>     Pero </a:t>
            </a:r>
            <a:r>
              <a:rPr lang="es-MX" b="1" dirty="0"/>
              <a:t>Jesús dice enfáticamente que “Ninguno puede servir a dos señores” (Mateo 6:24) y “El que conmigo no recoge, desparrama” (Mateo 12:30). </a:t>
            </a:r>
            <a:endParaRPr lang="es-MX" b="1" dirty="0" smtClean="0"/>
          </a:p>
          <a:p>
            <a:r>
              <a:rPr lang="es-MX" b="1" dirty="0" smtClean="0"/>
              <a:t>     Si los miembros de la iglesia siguen </a:t>
            </a:r>
            <a:r>
              <a:rPr lang="es-MX" b="1" dirty="0"/>
              <a:t>asociándose con él para que él disfrute del mundo y también de la iglesia, nunca se humillará para arrepentirse</a:t>
            </a:r>
            <a:r>
              <a:rPr lang="es-MX" b="1" dirty="0" smtClean="0"/>
              <a:t>.</a:t>
            </a:r>
          </a:p>
          <a:p>
            <a:r>
              <a:rPr lang="es-MX" b="1" dirty="0"/>
              <a:t> </a:t>
            </a:r>
            <a:r>
              <a:rPr lang="es-MX" b="1" dirty="0" smtClean="0"/>
              <a:t>    </a:t>
            </a:r>
            <a:r>
              <a:rPr lang="es-MX" b="1" u="sng" dirty="0" smtClean="0"/>
              <a:t>¿</a:t>
            </a:r>
            <a:r>
              <a:rPr lang="es-MX" b="1" u="sng" dirty="0"/>
              <a:t>Por qué </a:t>
            </a:r>
            <a:r>
              <a:rPr lang="es-MX" b="1" u="sng" dirty="0" smtClean="0"/>
              <a:t>humillarse o avergonzarse</a:t>
            </a:r>
            <a:r>
              <a:rPr lang="es-MX" b="1" u="sng" dirty="0"/>
              <a:t>?</a:t>
            </a:r>
            <a:endParaRPr lang="en-US" b="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lnSpcReduction="10000"/>
          </a:bodyPr>
          <a:lstStyle/>
          <a:p>
            <a:r>
              <a:rPr lang="es-MX" b="1" dirty="0" smtClean="0"/>
              <a:t>     Estando </a:t>
            </a:r>
            <a:r>
              <a:rPr lang="es-MX" b="1" dirty="0"/>
              <a:t>con los del </a:t>
            </a:r>
            <a:r>
              <a:rPr lang="es-MX" b="1" dirty="0" smtClean="0"/>
              <a:t>mundo él </a:t>
            </a:r>
            <a:r>
              <a:rPr lang="es-MX" b="1" dirty="0"/>
              <a:t>tiene compañerismo y alegría y estando con los hermanos tiene compañerismo y alegría. </a:t>
            </a:r>
            <a:endParaRPr lang="es-MX" b="1" dirty="0" smtClean="0"/>
          </a:p>
          <a:p>
            <a:r>
              <a:rPr lang="es-MX" b="1" dirty="0"/>
              <a:t> </a:t>
            </a:r>
            <a:r>
              <a:rPr lang="es-MX" b="1" dirty="0" smtClean="0"/>
              <a:t>    Tiene </a:t>
            </a:r>
            <a:r>
              <a:rPr lang="es-MX" b="1" dirty="0"/>
              <a:t>lo mejor de dos mundos. </a:t>
            </a:r>
            <a:endParaRPr lang="es-MX" b="1" dirty="0" smtClean="0"/>
          </a:p>
          <a:p>
            <a:r>
              <a:rPr lang="es-MX" b="1" dirty="0"/>
              <a:t> </a:t>
            </a:r>
            <a:r>
              <a:rPr lang="es-MX" b="1" dirty="0" smtClean="0"/>
              <a:t>    Por </a:t>
            </a:r>
            <a:r>
              <a:rPr lang="es-MX" b="1" dirty="0"/>
              <a:t>lo tanto, los miembros que siguen asociándose con él </a:t>
            </a:r>
            <a:r>
              <a:rPr lang="es-MX" b="1" u="sng" dirty="0"/>
              <a:t>derrotan el plan de Dios </a:t>
            </a:r>
            <a:r>
              <a:rPr lang="es-MX" b="1" dirty="0"/>
              <a:t>de avergonzarle (2 Tesalonicenses 3:14). </a:t>
            </a:r>
            <a:endParaRPr lang="es-MX" b="1" dirty="0" smtClean="0"/>
          </a:p>
          <a:p>
            <a:r>
              <a:rPr lang="es-MX" b="1" dirty="0"/>
              <a:t> </a:t>
            </a:r>
            <a:r>
              <a:rPr lang="es-MX" b="1" dirty="0" smtClean="0"/>
              <a:t>    La </a:t>
            </a:r>
            <a:r>
              <a:rPr lang="es-MX" b="1" dirty="0"/>
              <a:t>consecuencia final: el hermano infiel se pierde y los miembros que siguieron asociándose con él </a:t>
            </a:r>
            <a:r>
              <a:rPr lang="es-MX" b="1" u="sng" dirty="0"/>
              <a:t>son responsables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smtClean="0"/>
              <a:t>     9</a:t>
            </a:r>
            <a:r>
              <a:rPr lang="es-MX" b="1" dirty="0"/>
              <a:t>. Este mandamiento, “no os juntéis”, es para </a:t>
            </a:r>
            <a:r>
              <a:rPr lang="es-MX" b="1" u="sng" dirty="0"/>
              <a:t>todo miembro.</a:t>
            </a:r>
            <a:r>
              <a:rPr lang="es-MX" b="1" dirty="0"/>
              <a:t> </a:t>
            </a:r>
            <a:endParaRPr lang="es-MX" b="1" dirty="0" smtClean="0"/>
          </a:p>
          <a:p>
            <a:r>
              <a:rPr lang="es-MX" b="1" dirty="0" smtClean="0"/>
              <a:t>     Si </a:t>
            </a:r>
            <a:r>
              <a:rPr lang="es-MX" b="1" dirty="0"/>
              <a:t>algunos miembros no aceptan esta enseñanza, el esfuerzo de los demás miembros </a:t>
            </a:r>
            <a:r>
              <a:rPr lang="es-MX" b="1" dirty="0" smtClean="0"/>
              <a:t>falla.</a:t>
            </a:r>
          </a:p>
          <a:p>
            <a:r>
              <a:rPr lang="es-MX" b="1" dirty="0" smtClean="0"/>
              <a:t>     Porque </a:t>
            </a:r>
            <a:r>
              <a:rPr lang="es-MX" b="1" i="1" dirty="0" smtClean="0"/>
              <a:t>la </a:t>
            </a:r>
            <a:r>
              <a:rPr lang="es-MX" b="1" i="1" dirty="0"/>
              <a:t>cadena no es más fuerte que el eslabón más débil.</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a:xfrm>
            <a:off x="457200" y="1340768"/>
            <a:ext cx="8229600" cy="4785395"/>
          </a:xfrm>
        </p:spPr>
        <p:txBody>
          <a:bodyPr>
            <a:normAutofit fontScale="92500" lnSpcReduction="20000"/>
          </a:bodyPr>
          <a:lstStyle/>
          <a:p>
            <a:r>
              <a:rPr lang="es-MX" b="1" dirty="0" smtClean="0"/>
              <a:t>     10</a:t>
            </a:r>
            <a:r>
              <a:rPr lang="es-MX" b="1" dirty="0"/>
              <a:t>. ¿Por qué es efectiva esta disciplina? Los hermanos le hacen ver que ni siquiera pueden comer con él y eso duele. </a:t>
            </a:r>
            <a:endParaRPr lang="es-MX" b="1" dirty="0" smtClean="0"/>
          </a:p>
          <a:p>
            <a:r>
              <a:rPr lang="es-MX" b="1" dirty="0" smtClean="0"/>
              <a:t>     Es </a:t>
            </a:r>
            <a:r>
              <a:rPr lang="es-MX" b="1" dirty="0"/>
              <a:t>para humillarlo. Es para hacerle ver que aparte de amonestarle con palabras acerca del juicio y el infierno, los cristianos no tienen nada que ver con él. </a:t>
            </a:r>
            <a:endParaRPr lang="es-MX" b="1" dirty="0" smtClean="0"/>
          </a:p>
          <a:p>
            <a:r>
              <a:rPr lang="es-MX" b="1" dirty="0"/>
              <a:t> </a:t>
            </a:r>
            <a:r>
              <a:rPr lang="es-MX" b="1" dirty="0" smtClean="0"/>
              <a:t>    Queda </a:t>
            </a:r>
            <a:r>
              <a:rPr lang="es-MX" b="1" dirty="0"/>
              <a:t>aislado de la compañía de la iglesia. Está como el hijo pródigo, comiendo con los cerdos y recuerda que “en la casa de mi Padre hay abundancia de pan y yo aquí perezco de hambre”.</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lnSpcReduction="10000"/>
          </a:bodyPr>
          <a:lstStyle/>
          <a:p>
            <a:r>
              <a:rPr lang="es-MX" b="1" dirty="0"/>
              <a:t>	10. Este plan de Dios funcionó en Corinto (2 Corintios 2:6, </a:t>
            </a:r>
            <a:r>
              <a:rPr lang="es-MX" b="1" dirty="0" smtClean="0"/>
              <a:t>7).</a:t>
            </a:r>
          </a:p>
          <a:p>
            <a:r>
              <a:rPr lang="es-MX" b="1" dirty="0"/>
              <a:t> </a:t>
            </a:r>
            <a:r>
              <a:rPr lang="es-MX" b="1" dirty="0" smtClean="0"/>
              <a:t>    Y puede </a:t>
            </a:r>
            <a:r>
              <a:rPr lang="es-MX" b="1" dirty="0"/>
              <a:t>funcionar en cualquier iglesia de Cristo que esté dispuesta a someterse a Dios y practicar la voluntad (los caminos) de Él en lugar de andar en sus propios caminos (Isaías 55:8, 9). </a:t>
            </a:r>
            <a:endParaRPr lang="es-MX" b="1" dirty="0" smtClean="0"/>
          </a:p>
          <a:p>
            <a:r>
              <a:rPr lang="es-MX" b="1" dirty="0" smtClean="0"/>
              <a:t>     Tengamos cuidado de no pensar que somos </a:t>
            </a:r>
            <a:r>
              <a:rPr lang="es-MX" b="1" smtClean="0"/>
              <a:t>más sabios que Dios.</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normAutofit fontScale="92500"/>
          </a:bodyPr>
          <a:lstStyle/>
          <a:p>
            <a:r>
              <a:rPr lang="es-MX" b="1" dirty="0"/>
              <a:t>I. TEXTOS QUE USAN “CO”, “CON” y “COM” INDICAN </a:t>
            </a:r>
            <a:r>
              <a:rPr lang="es-MX" b="1" u="sng" dirty="0"/>
              <a:t>CO</a:t>
            </a:r>
            <a:r>
              <a:rPr lang="es-MX" b="1" dirty="0"/>
              <a:t>MUNIÓN, </a:t>
            </a:r>
            <a:r>
              <a:rPr lang="es-MX" b="1" u="sng" dirty="0"/>
              <a:t>CO</a:t>
            </a:r>
            <a:r>
              <a:rPr lang="es-MX" b="1" dirty="0"/>
              <a:t>-PARTICIPACIÓN.</a:t>
            </a:r>
            <a:endParaRPr lang="en-US" b="1" dirty="0"/>
          </a:p>
          <a:p>
            <a:r>
              <a:rPr lang="es-MX" b="1" dirty="0"/>
              <a:t>	A. Efesios 2:19, “Así que ya no sois extranjeros ni advenedizos, sino </a:t>
            </a:r>
            <a:r>
              <a:rPr lang="es-MX" b="1" u="sng" dirty="0"/>
              <a:t>con</a:t>
            </a:r>
            <a:r>
              <a:rPr lang="es-MX" b="1" dirty="0"/>
              <a:t>ciudadanos de los santos, y miembros de la familia de Dios”.</a:t>
            </a:r>
            <a:endParaRPr lang="en-US" b="1" dirty="0"/>
          </a:p>
          <a:p>
            <a:r>
              <a:rPr lang="es-MX" b="1" dirty="0"/>
              <a:t>	B. Efesios 3:6,  “los gentiles son </a:t>
            </a:r>
            <a:r>
              <a:rPr lang="es-MX" b="1" u="sng" dirty="0"/>
              <a:t>co</a:t>
            </a:r>
            <a:r>
              <a:rPr lang="es-MX" b="1" dirty="0"/>
              <a:t>herederos y miembros del mismo cuerpo, y </a:t>
            </a:r>
            <a:r>
              <a:rPr lang="es-MX" b="1" u="sng" dirty="0"/>
              <a:t>co</a:t>
            </a:r>
            <a:r>
              <a:rPr lang="es-MX" b="1" dirty="0"/>
              <a:t>partícipes de la promesa en Cristo Jesús por medio del evangelio</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C. 2 Corintios 8:23, </a:t>
            </a:r>
            <a:r>
              <a:rPr lang="es-MX" b="1" baseline="30000" dirty="0"/>
              <a:t> </a:t>
            </a:r>
            <a:r>
              <a:rPr lang="es-MX" b="1" dirty="0"/>
              <a:t>En cuanto a Tito, es mi </a:t>
            </a:r>
            <a:r>
              <a:rPr lang="es-MX" b="1" u="sng" dirty="0"/>
              <a:t>com</a:t>
            </a:r>
            <a:r>
              <a:rPr lang="es-MX" b="1" dirty="0"/>
              <a:t>pañero y </a:t>
            </a:r>
            <a:r>
              <a:rPr lang="es-MX" b="1" u="sng" dirty="0"/>
              <a:t>co</a:t>
            </a:r>
            <a:r>
              <a:rPr lang="es-MX" b="1" dirty="0"/>
              <a:t>laborador para con vosotros; y en cuanto a nuestros hermanos, son mensajeros de las iglesias, y gloria de Cristo”.</a:t>
            </a:r>
            <a:endParaRPr lang="en-US" b="1" dirty="0"/>
          </a:p>
          <a:p>
            <a:r>
              <a:rPr lang="es-MX" b="1" dirty="0"/>
              <a:t>	D. </a:t>
            </a:r>
            <a:r>
              <a:rPr lang="es-MX" b="1" dirty="0" smtClean="0"/>
              <a:t> 3 </a:t>
            </a:r>
            <a:r>
              <a:rPr lang="es-MX" b="1" dirty="0"/>
              <a:t>Juan 8, “Nosotros, pues, debemos acoger a tales personas, para que </a:t>
            </a:r>
            <a:r>
              <a:rPr lang="es-MX" b="1" u="sng" dirty="0"/>
              <a:t>co</a:t>
            </a:r>
            <a:r>
              <a:rPr lang="es-MX" b="1" dirty="0"/>
              <a:t>operemos con la verdad</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3200" b="1" dirty="0" smtClean="0"/>
              <a:t>COMUNIÓN</a:t>
            </a:r>
            <a:endParaRPr lang="en-US" sz="3200" b="1" dirty="0"/>
          </a:p>
        </p:txBody>
      </p:sp>
      <p:sp>
        <p:nvSpPr>
          <p:cNvPr id="3" name="Content Placeholder 2"/>
          <p:cNvSpPr>
            <a:spLocks noGrp="1"/>
          </p:cNvSpPr>
          <p:nvPr>
            <p:ph idx="1"/>
          </p:nvPr>
        </p:nvSpPr>
        <p:spPr/>
        <p:txBody>
          <a:bodyPr/>
          <a:lstStyle/>
          <a:p>
            <a:r>
              <a:rPr lang="es-MX" b="1" dirty="0"/>
              <a:t>	E. 1 Tesalonicenses 3:2, “y enviamos a Timoteo nuestro hermano, servidor de Dios y </a:t>
            </a:r>
            <a:r>
              <a:rPr lang="es-MX" b="1" u="sng" dirty="0"/>
              <a:t>co</a:t>
            </a:r>
            <a:r>
              <a:rPr lang="es-MX" b="1" dirty="0"/>
              <a:t>laborador nuestro en el evangelio de Cristo, para confirmaros y exhortaros respecto a vuestra fe”.</a:t>
            </a:r>
            <a:endParaRPr lang="en-US" b="1" dirty="0"/>
          </a:p>
          <a:p>
            <a:r>
              <a:rPr lang="es-MX" b="1" dirty="0"/>
              <a:t>	F. Colosenses 4:10, “Aristarco, mi </a:t>
            </a:r>
            <a:r>
              <a:rPr lang="es-MX" b="1" u="sng" dirty="0"/>
              <a:t>com</a:t>
            </a:r>
            <a:r>
              <a:rPr lang="es-MX" b="1" dirty="0"/>
              <a:t>pañero de prisiones, os saluda</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TotalTime>
  <Words>762</Words>
  <Application>Microsoft Office PowerPoint</Application>
  <PresentationFormat>On-screen Show (4:3)</PresentationFormat>
  <Paragraphs>234</Paragraphs>
  <Slides>79</Slides>
  <Notes>0</Notes>
  <HiddenSlides>0</HiddenSlides>
  <MMClips>0</MMClips>
  <ScaleCrop>false</ScaleCrop>
  <HeadingPairs>
    <vt:vector size="4" baseType="variant">
      <vt:variant>
        <vt:lpstr>Theme</vt:lpstr>
      </vt:variant>
      <vt:variant>
        <vt:i4>1</vt:i4>
      </vt:variant>
      <vt:variant>
        <vt:lpstr>Slide Titles</vt:lpstr>
      </vt:variant>
      <vt:variant>
        <vt:i4>79</vt:i4>
      </vt:variant>
    </vt:vector>
  </HeadingPairs>
  <TitlesOfParts>
    <vt:vector size="80" baseType="lpstr">
      <vt:lpstr>Office Theme</vt:lpstr>
      <vt:lpstr>Slide 1</vt:lpstr>
      <vt:lpstr>Slide 2</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lpstr>COMUNIÓN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Partain</dc:creator>
  <cp:lastModifiedBy>Partain</cp:lastModifiedBy>
  <cp:revision>74</cp:revision>
  <dcterms:created xsi:type="dcterms:W3CDTF">2014-09-12T15:33:20Z</dcterms:created>
  <dcterms:modified xsi:type="dcterms:W3CDTF">2014-09-13T13:50:20Z</dcterms:modified>
</cp:coreProperties>
</file>