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1"/>
  </p:notesMasterIdLst>
  <p:sldIdLst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68" r:id="rId13"/>
    <p:sldId id="270" r:id="rId14"/>
    <p:sldId id="274" r:id="rId15"/>
    <p:sldId id="275" r:id="rId16"/>
    <p:sldId id="276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0A450-291C-4B7A-9658-DB0A10C5ED16}" type="datetimeFigureOut">
              <a:rPr lang="es-MX" smtClean="0"/>
              <a:pPr/>
              <a:t>29/09/2014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F77E8-E5B3-4D5D-861A-85A65823187E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1412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D7A37-3FFA-4C13-8EAE-B8CE688E2DE4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6A45F7-660C-4080-9B9B-463B3F2E2B8E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01557-81D2-44F6-820C-3E974919C0FD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230F19-895E-4DDA-A91A-B00169BE5226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AA2AB7-0A75-4161-90D5-C8994D17874F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0087CB-524E-4EBA-A4CE-3EC0FF5A2F8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1BE16D-783C-4935-9949-30286B267FB3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126968-E2F3-4EFF-961C-0A74FE39598D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8DF36D-3B92-4707-8737-8F4A97F4E180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A13B9F-21B8-4D1E-9FAF-1D5AE74585BA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338DE5-4019-4192-A156-F4D22297D322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65DB54-B1BE-44F7-9752-AB572BC23861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76652-FC18-45DA-8857-2FC8C6A78F9A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2950" cy="3414712"/>
          </a:xfrm>
          <a:ln cap="flat"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03200" y="276225"/>
            <a:ext cx="1260475" cy="1601788"/>
            <a:chOff x="128" y="174"/>
            <a:chExt cx="794" cy="1009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28" y="174"/>
              <a:ext cx="737" cy="1009"/>
              <a:chOff x="128" y="174"/>
              <a:chExt cx="737" cy="1009"/>
            </a:xfrm>
          </p:grpSpPr>
          <p:sp>
            <p:nvSpPr>
              <p:cNvPr id="11" name="Freeform 2"/>
              <p:cNvSpPr>
                <a:spLocks/>
              </p:cNvSpPr>
              <p:nvPr/>
            </p:nvSpPr>
            <p:spPr bwMode="ltGray">
              <a:xfrm>
                <a:off x="197" y="272"/>
                <a:ext cx="599" cy="815"/>
              </a:xfrm>
              <a:custGeom>
                <a:avLst/>
                <a:gdLst/>
                <a:ahLst/>
                <a:cxnLst>
                  <a:cxn ang="0">
                    <a:pos x="299" y="0"/>
                  </a:cxn>
                  <a:cxn ang="0">
                    <a:pos x="0" y="407"/>
                  </a:cxn>
                  <a:cxn ang="0">
                    <a:pos x="299" y="814"/>
                  </a:cxn>
                  <a:cxn ang="0">
                    <a:pos x="598" y="407"/>
                  </a:cxn>
                  <a:cxn ang="0">
                    <a:pos x="299" y="0"/>
                  </a:cxn>
                </a:cxnLst>
                <a:rect l="0" t="0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128" y="174"/>
                <a:ext cx="737" cy="505"/>
                <a:chOff x="128" y="174"/>
                <a:chExt cx="737" cy="505"/>
              </a:xfrm>
            </p:grpSpPr>
            <p:sp>
              <p:nvSpPr>
                <p:cNvPr id="16" name="Freeform 3"/>
                <p:cNvSpPr>
                  <a:spLocks/>
                </p:cNvSpPr>
                <p:nvPr/>
              </p:nvSpPr>
              <p:spPr bwMode="ltGray">
                <a:xfrm>
                  <a:off x="496" y="174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0" y="100"/>
                    </a:cxn>
                    <a:cxn ang="0">
                      <a:pos x="0" y="0"/>
                    </a:cxn>
                    <a:cxn ang="0">
                      <a:pos x="368" y="504"/>
                    </a:cxn>
                    <a:cxn ang="0">
                      <a:pos x="295" y="504"/>
                    </a:cxn>
                    <a:cxn ang="0">
                      <a:pos x="0" y="100"/>
                    </a:cxn>
                  </a:cxnLst>
                  <a:rect l="0" t="0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chemeClr val="folHlink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" name="Freeform 4"/>
                <p:cNvSpPr>
                  <a:spLocks/>
                </p:cNvSpPr>
                <p:nvPr/>
              </p:nvSpPr>
              <p:spPr bwMode="ltGray">
                <a:xfrm>
                  <a:off x="128" y="174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368" y="0"/>
                    </a:cxn>
                    <a:cxn ang="0">
                      <a:pos x="368" y="100"/>
                    </a:cxn>
                    <a:cxn ang="0">
                      <a:pos x="73" y="504"/>
                    </a:cxn>
                    <a:cxn ang="0">
                      <a:pos x="0" y="504"/>
                    </a:cxn>
                    <a:cxn ang="0">
                      <a:pos x="368" y="0"/>
                    </a:cxn>
                  </a:cxnLst>
                  <a:rect l="0" t="0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chemeClr val="folHlink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" name="Group 8"/>
              <p:cNvGrpSpPr>
                <a:grpSpLocks/>
              </p:cNvGrpSpPr>
              <p:nvPr/>
            </p:nvGrpSpPr>
            <p:grpSpPr bwMode="auto">
              <a:xfrm>
                <a:off x="128" y="678"/>
                <a:ext cx="737" cy="505"/>
                <a:chOff x="128" y="678"/>
                <a:chExt cx="737" cy="505"/>
              </a:xfrm>
            </p:grpSpPr>
            <p:sp>
              <p:nvSpPr>
                <p:cNvPr id="14" name="Freeform 6"/>
                <p:cNvSpPr>
                  <a:spLocks/>
                </p:cNvSpPr>
                <p:nvPr/>
              </p:nvSpPr>
              <p:spPr bwMode="ltGray">
                <a:xfrm>
                  <a:off x="496" y="678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295" y="0"/>
                    </a:cxn>
                    <a:cxn ang="0">
                      <a:pos x="368" y="0"/>
                    </a:cxn>
                    <a:cxn ang="0">
                      <a:pos x="0" y="504"/>
                    </a:cxn>
                    <a:cxn ang="0">
                      <a:pos x="0" y="404"/>
                    </a:cxn>
                    <a:cxn ang="0">
                      <a:pos x="295" y="0"/>
                    </a:cxn>
                  </a:cxnLst>
                  <a:rect l="0" t="0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chemeClr val="bg2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5" name="Freeform 7"/>
                <p:cNvSpPr>
                  <a:spLocks/>
                </p:cNvSpPr>
                <p:nvPr/>
              </p:nvSpPr>
              <p:spPr bwMode="ltGray">
                <a:xfrm>
                  <a:off x="128" y="678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73" y="0"/>
                    </a:cxn>
                    <a:cxn ang="0">
                      <a:pos x="368" y="404"/>
                    </a:cxn>
                    <a:cxn ang="0">
                      <a:pos x="368" y="504"/>
                    </a:cxn>
                    <a:cxn ang="0">
                      <a:pos x="0" y="0"/>
                    </a:cxn>
                    <a:cxn ang="0">
                      <a:pos x="73" y="0"/>
                    </a:cxn>
                  </a:cxnLst>
                  <a:rect l="0" t="0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chemeClr val="bg2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397" y="211"/>
              <a:ext cx="525" cy="480"/>
              <a:chOff x="397" y="211"/>
              <a:chExt cx="525" cy="480"/>
            </a:xfrm>
          </p:grpSpPr>
          <p:sp>
            <p:nvSpPr>
              <p:cNvPr id="7" name="Freeform 10"/>
              <p:cNvSpPr>
                <a:spLocks/>
              </p:cNvSpPr>
              <p:nvPr/>
            </p:nvSpPr>
            <p:spPr bwMode="gray">
              <a:xfrm>
                <a:off x="397" y="211"/>
                <a:ext cx="525" cy="480"/>
              </a:xfrm>
              <a:custGeom>
                <a:avLst/>
                <a:gdLst/>
                <a:ahLst/>
                <a:cxnLst>
                  <a:cxn ang="0">
                    <a:pos x="225" y="217"/>
                  </a:cxn>
                  <a:cxn ang="0">
                    <a:pos x="133" y="0"/>
                  </a:cxn>
                  <a:cxn ang="0">
                    <a:pos x="263" y="193"/>
                  </a:cxn>
                  <a:cxn ang="0">
                    <a:pos x="393" y="0"/>
                  </a:cxn>
                  <a:cxn ang="0">
                    <a:pos x="299" y="217"/>
                  </a:cxn>
                  <a:cxn ang="0">
                    <a:pos x="524" y="240"/>
                  </a:cxn>
                  <a:cxn ang="0">
                    <a:pos x="298" y="262"/>
                  </a:cxn>
                  <a:cxn ang="0">
                    <a:pos x="393" y="479"/>
                  </a:cxn>
                  <a:cxn ang="0">
                    <a:pos x="263" y="286"/>
                  </a:cxn>
                  <a:cxn ang="0">
                    <a:pos x="133" y="479"/>
                  </a:cxn>
                  <a:cxn ang="0">
                    <a:pos x="224" y="263"/>
                  </a:cxn>
                  <a:cxn ang="0">
                    <a:pos x="0" y="240"/>
                  </a:cxn>
                  <a:cxn ang="0">
                    <a:pos x="225" y="217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8" name="Freeform 11"/>
              <p:cNvSpPr>
                <a:spLocks/>
              </p:cNvSpPr>
              <p:nvPr/>
            </p:nvSpPr>
            <p:spPr bwMode="gray">
              <a:xfrm>
                <a:off x="469" y="276"/>
                <a:ext cx="382" cy="350"/>
              </a:xfrm>
              <a:custGeom>
                <a:avLst/>
                <a:gdLst/>
                <a:ahLst/>
                <a:cxnLst>
                  <a:cxn ang="0">
                    <a:pos x="153" y="153"/>
                  </a:cxn>
                  <a:cxn ang="0">
                    <a:pos x="95" y="0"/>
                  </a:cxn>
                  <a:cxn ang="0">
                    <a:pos x="191" y="128"/>
                  </a:cxn>
                  <a:cxn ang="0">
                    <a:pos x="284" y="0"/>
                  </a:cxn>
                  <a:cxn ang="0">
                    <a:pos x="227" y="153"/>
                  </a:cxn>
                  <a:cxn ang="0">
                    <a:pos x="381" y="175"/>
                  </a:cxn>
                  <a:cxn ang="0">
                    <a:pos x="226" y="196"/>
                  </a:cxn>
                  <a:cxn ang="0">
                    <a:pos x="284" y="349"/>
                  </a:cxn>
                  <a:cxn ang="0">
                    <a:pos x="191" y="221"/>
                  </a:cxn>
                  <a:cxn ang="0">
                    <a:pos x="95" y="349"/>
                  </a:cxn>
                  <a:cxn ang="0">
                    <a:pos x="152" y="198"/>
                  </a:cxn>
                  <a:cxn ang="0">
                    <a:pos x="0" y="175"/>
                  </a:cxn>
                  <a:cxn ang="0">
                    <a:pos x="153" y="153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Freeform 12"/>
              <p:cNvSpPr>
                <a:spLocks/>
              </p:cNvSpPr>
              <p:nvPr/>
            </p:nvSpPr>
            <p:spPr bwMode="gray">
              <a:xfrm>
                <a:off x="525" y="285"/>
                <a:ext cx="270" cy="332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122" y="143"/>
                  </a:cxn>
                  <a:cxn ang="0">
                    <a:pos x="135" y="0"/>
                  </a:cxn>
                  <a:cxn ang="0">
                    <a:pos x="147" y="143"/>
                  </a:cxn>
                  <a:cxn ang="0">
                    <a:pos x="268" y="82"/>
                  </a:cxn>
                  <a:cxn ang="0">
                    <a:pos x="159" y="166"/>
                  </a:cxn>
                  <a:cxn ang="0">
                    <a:pos x="269" y="249"/>
                  </a:cxn>
                  <a:cxn ang="0">
                    <a:pos x="147" y="189"/>
                  </a:cxn>
                  <a:cxn ang="0">
                    <a:pos x="135" y="331"/>
                  </a:cxn>
                  <a:cxn ang="0">
                    <a:pos x="122" y="189"/>
                  </a:cxn>
                  <a:cxn ang="0">
                    <a:pos x="0" y="249"/>
                  </a:cxn>
                  <a:cxn ang="0">
                    <a:pos x="110" y="166"/>
                  </a:cxn>
                  <a:cxn ang="0">
                    <a:pos x="0" y="84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Freeform 13"/>
              <p:cNvSpPr>
                <a:spLocks/>
              </p:cNvSpPr>
              <p:nvPr/>
            </p:nvSpPr>
            <p:spPr bwMode="gray">
              <a:xfrm>
                <a:off x="626" y="408"/>
                <a:ext cx="68" cy="85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7" y="30"/>
                  </a:cxn>
                  <a:cxn ang="0">
                    <a:pos x="33" y="0"/>
                  </a:cxn>
                  <a:cxn ang="0">
                    <a:pos x="39" y="30"/>
                  </a:cxn>
                  <a:cxn ang="0">
                    <a:pos x="67" y="20"/>
                  </a:cxn>
                  <a:cxn ang="0">
                    <a:pos x="45" y="42"/>
                  </a:cxn>
                  <a:cxn ang="0">
                    <a:pos x="67" y="62"/>
                  </a:cxn>
                  <a:cxn ang="0">
                    <a:pos x="39" y="52"/>
                  </a:cxn>
                  <a:cxn ang="0">
                    <a:pos x="33" y="84"/>
                  </a:cxn>
                  <a:cxn ang="0">
                    <a:pos x="27" y="52"/>
                  </a:cxn>
                  <a:cxn ang="0">
                    <a:pos x="0" y="62"/>
                  </a:cxn>
                  <a:cxn ang="0">
                    <a:pos x="21" y="42"/>
                  </a:cxn>
                  <a:cxn ang="0">
                    <a:pos x="0" y="20"/>
                  </a:cxn>
                </a:cxnLst>
                <a:rect l="0" t="0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15"/>
          <p:cNvGrpSpPr>
            <a:grpSpLocks/>
          </p:cNvGrpSpPr>
          <p:nvPr/>
        </p:nvGrpSpPr>
        <p:grpSpPr bwMode="auto">
          <a:xfrm>
            <a:off x="152400" y="2286000"/>
            <a:ext cx="1463675" cy="2182813"/>
            <a:chOff x="96" y="1440"/>
            <a:chExt cx="922" cy="1375"/>
          </a:xfrm>
        </p:grpSpPr>
        <p:grpSp>
          <p:nvGrpSpPr>
            <p:cNvPr id="13" name="Group 9"/>
            <p:cNvGrpSpPr>
              <a:grpSpLocks/>
            </p:cNvGrpSpPr>
            <p:nvPr/>
          </p:nvGrpSpPr>
          <p:grpSpPr bwMode="auto">
            <a:xfrm>
              <a:off x="96" y="1440"/>
              <a:ext cx="913" cy="1375"/>
              <a:chOff x="96" y="1440"/>
              <a:chExt cx="913" cy="1375"/>
            </a:xfrm>
          </p:grpSpPr>
          <p:sp>
            <p:nvSpPr>
              <p:cNvPr id="25" name="Freeform 2"/>
              <p:cNvSpPr>
                <a:spLocks/>
              </p:cNvSpPr>
              <p:nvPr/>
            </p:nvSpPr>
            <p:spPr bwMode="ltGray">
              <a:xfrm>
                <a:off x="181" y="1574"/>
                <a:ext cx="742" cy="1110"/>
              </a:xfrm>
              <a:custGeom>
                <a:avLst/>
                <a:gdLst/>
                <a:ahLst/>
                <a:cxnLst>
                  <a:cxn ang="0">
                    <a:pos x="370" y="0"/>
                  </a:cxn>
                  <a:cxn ang="0">
                    <a:pos x="0" y="554"/>
                  </a:cxn>
                  <a:cxn ang="0">
                    <a:pos x="370" y="1109"/>
                  </a:cxn>
                  <a:cxn ang="0">
                    <a:pos x="741" y="554"/>
                  </a:cxn>
                  <a:cxn ang="0">
                    <a:pos x="370" y="0"/>
                  </a:cxn>
                </a:cxnLst>
                <a:rect l="0" t="0" r="r" b="b"/>
                <a:pathLst>
                  <a:path w="742" h="1110">
                    <a:moveTo>
                      <a:pt x="370" y="0"/>
                    </a:moveTo>
                    <a:lnTo>
                      <a:pt x="0" y="554"/>
                    </a:lnTo>
                    <a:lnTo>
                      <a:pt x="370" y="1109"/>
                    </a:lnTo>
                    <a:lnTo>
                      <a:pt x="741" y="554"/>
                    </a:lnTo>
                    <a:lnTo>
                      <a:pt x="370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8" name="Group 5"/>
              <p:cNvGrpSpPr>
                <a:grpSpLocks/>
              </p:cNvGrpSpPr>
              <p:nvPr/>
            </p:nvGrpSpPr>
            <p:grpSpPr bwMode="auto">
              <a:xfrm>
                <a:off x="96" y="1440"/>
                <a:ext cx="913" cy="688"/>
                <a:chOff x="96" y="1440"/>
                <a:chExt cx="913" cy="688"/>
              </a:xfrm>
            </p:grpSpPr>
            <p:sp>
              <p:nvSpPr>
                <p:cNvPr id="30" name="Freeform 3"/>
                <p:cNvSpPr>
                  <a:spLocks/>
                </p:cNvSpPr>
                <p:nvPr/>
              </p:nvSpPr>
              <p:spPr bwMode="ltGray">
                <a:xfrm>
                  <a:off x="552" y="1440"/>
                  <a:ext cx="457" cy="688"/>
                </a:xfrm>
                <a:custGeom>
                  <a:avLst/>
                  <a:gdLst/>
                  <a:ahLst/>
                  <a:cxnLst>
                    <a:cxn ang="0">
                      <a:pos x="0" y="136"/>
                    </a:cxn>
                    <a:cxn ang="0">
                      <a:pos x="0" y="0"/>
                    </a:cxn>
                    <a:cxn ang="0">
                      <a:pos x="456" y="687"/>
                    </a:cxn>
                    <a:cxn ang="0">
                      <a:pos x="365" y="687"/>
                    </a:cxn>
                    <a:cxn ang="0">
                      <a:pos x="0" y="136"/>
                    </a:cxn>
                  </a:cxnLst>
                  <a:rect l="0" t="0" r="r" b="b"/>
                  <a:pathLst>
                    <a:path w="457" h="688">
                      <a:moveTo>
                        <a:pt x="0" y="136"/>
                      </a:moveTo>
                      <a:lnTo>
                        <a:pt x="0" y="0"/>
                      </a:lnTo>
                      <a:lnTo>
                        <a:pt x="456" y="687"/>
                      </a:lnTo>
                      <a:lnTo>
                        <a:pt x="365" y="687"/>
                      </a:lnTo>
                      <a:lnTo>
                        <a:pt x="0" y="136"/>
                      </a:lnTo>
                    </a:path>
                  </a:pathLst>
                </a:custGeom>
                <a:solidFill>
                  <a:schemeClr val="folHlink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" name="Freeform 4"/>
                <p:cNvSpPr>
                  <a:spLocks/>
                </p:cNvSpPr>
                <p:nvPr/>
              </p:nvSpPr>
              <p:spPr bwMode="ltGray">
                <a:xfrm>
                  <a:off x="96" y="1440"/>
                  <a:ext cx="457" cy="688"/>
                </a:xfrm>
                <a:custGeom>
                  <a:avLst/>
                  <a:gdLst/>
                  <a:ahLst/>
                  <a:cxnLst>
                    <a:cxn ang="0">
                      <a:pos x="456" y="0"/>
                    </a:cxn>
                    <a:cxn ang="0">
                      <a:pos x="456" y="136"/>
                    </a:cxn>
                    <a:cxn ang="0">
                      <a:pos x="90" y="687"/>
                    </a:cxn>
                    <a:cxn ang="0">
                      <a:pos x="0" y="687"/>
                    </a:cxn>
                    <a:cxn ang="0">
                      <a:pos x="456" y="0"/>
                    </a:cxn>
                  </a:cxnLst>
                  <a:rect l="0" t="0" r="r" b="b"/>
                  <a:pathLst>
                    <a:path w="457" h="688">
                      <a:moveTo>
                        <a:pt x="456" y="0"/>
                      </a:moveTo>
                      <a:lnTo>
                        <a:pt x="456" y="136"/>
                      </a:lnTo>
                      <a:lnTo>
                        <a:pt x="90" y="687"/>
                      </a:lnTo>
                      <a:lnTo>
                        <a:pt x="0" y="687"/>
                      </a:lnTo>
                      <a:lnTo>
                        <a:pt x="456" y="0"/>
                      </a:lnTo>
                    </a:path>
                  </a:pathLst>
                </a:custGeom>
                <a:solidFill>
                  <a:schemeClr val="folHlink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9" name="Group 8"/>
              <p:cNvGrpSpPr>
                <a:grpSpLocks/>
              </p:cNvGrpSpPr>
              <p:nvPr/>
            </p:nvGrpSpPr>
            <p:grpSpPr bwMode="auto">
              <a:xfrm>
                <a:off x="96" y="2127"/>
                <a:ext cx="913" cy="688"/>
                <a:chOff x="96" y="2127"/>
                <a:chExt cx="913" cy="688"/>
              </a:xfrm>
            </p:grpSpPr>
            <p:sp>
              <p:nvSpPr>
                <p:cNvPr id="28" name="Freeform 6"/>
                <p:cNvSpPr>
                  <a:spLocks/>
                </p:cNvSpPr>
                <p:nvPr/>
              </p:nvSpPr>
              <p:spPr bwMode="ltGray">
                <a:xfrm>
                  <a:off x="552" y="2127"/>
                  <a:ext cx="457" cy="688"/>
                </a:xfrm>
                <a:custGeom>
                  <a:avLst/>
                  <a:gdLst/>
                  <a:ahLst/>
                  <a:cxnLst>
                    <a:cxn ang="0">
                      <a:pos x="365" y="0"/>
                    </a:cxn>
                    <a:cxn ang="0">
                      <a:pos x="456" y="0"/>
                    </a:cxn>
                    <a:cxn ang="0">
                      <a:pos x="0" y="687"/>
                    </a:cxn>
                    <a:cxn ang="0">
                      <a:pos x="0" y="550"/>
                    </a:cxn>
                    <a:cxn ang="0">
                      <a:pos x="365" y="0"/>
                    </a:cxn>
                  </a:cxnLst>
                  <a:rect l="0" t="0" r="r" b="b"/>
                  <a:pathLst>
                    <a:path w="457" h="688">
                      <a:moveTo>
                        <a:pt x="365" y="0"/>
                      </a:moveTo>
                      <a:lnTo>
                        <a:pt x="456" y="0"/>
                      </a:lnTo>
                      <a:lnTo>
                        <a:pt x="0" y="687"/>
                      </a:lnTo>
                      <a:lnTo>
                        <a:pt x="0" y="550"/>
                      </a:lnTo>
                      <a:lnTo>
                        <a:pt x="365" y="0"/>
                      </a:lnTo>
                    </a:path>
                  </a:pathLst>
                </a:custGeom>
                <a:solidFill>
                  <a:schemeClr val="bg2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9" name="Freeform 7"/>
                <p:cNvSpPr>
                  <a:spLocks/>
                </p:cNvSpPr>
                <p:nvPr/>
              </p:nvSpPr>
              <p:spPr bwMode="ltGray">
                <a:xfrm>
                  <a:off x="96" y="2127"/>
                  <a:ext cx="457" cy="688"/>
                </a:xfrm>
                <a:custGeom>
                  <a:avLst/>
                  <a:gdLst/>
                  <a:ahLst/>
                  <a:cxnLst>
                    <a:cxn ang="0">
                      <a:pos x="90" y="0"/>
                    </a:cxn>
                    <a:cxn ang="0">
                      <a:pos x="456" y="550"/>
                    </a:cxn>
                    <a:cxn ang="0">
                      <a:pos x="456" y="687"/>
                    </a:cxn>
                    <a:cxn ang="0">
                      <a:pos x="0" y="0"/>
                    </a:cxn>
                    <a:cxn ang="0">
                      <a:pos x="90" y="0"/>
                    </a:cxn>
                  </a:cxnLst>
                  <a:rect l="0" t="0" r="r" b="b"/>
                  <a:pathLst>
                    <a:path w="457" h="688">
                      <a:moveTo>
                        <a:pt x="90" y="0"/>
                      </a:moveTo>
                      <a:lnTo>
                        <a:pt x="456" y="550"/>
                      </a:lnTo>
                      <a:lnTo>
                        <a:pt x="456" y="687"/>
                      </a:lnTo>
                      <a:lnTo>
                        <a:pt x="0" y="0"/>
                      </a:lnTo>
                      <a:lnTo>
                        <a:pt x="90" y="0"/>
                      </a:lnTo>
                    </a:path>
                  </a:pathLst>
                </a:custGeom>
                <a:solidFill>
                  <a:schemeClr val="bg2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20" name="Group 14"/>
            <p:cNvGrpSpPr>
              <a:grpSpLocks/>
            </p:cNvGrpSpPr>
            <p:nvPr/>
          </p:nvGrpSpPr>
          <p:grpSpPr bwMode="auto">
            <a:xfrm>
              <a:off x="493" y="1555"/>
              <a:ext cx="525" cy="480"/>
              <a:chOff x="493" y="1555"/>
              <a:chExt cx="525" cy="480"/>
            </a:xfrm>
          </p:grpSpPr>
          <p:sp>
            <p:nvSpPr>
              <p:cNvPr id="21" name="Freeform 10"/>
              <p:cNvSpPr>
                <a:spLocks/>
              </p:cNvSpPr>
              <p:nvPr/>
            </p:nvSpPr>
            <p:spPr bwMode="gray">
              <a:xfrm>
                <a:off x="493" y="1555"/>
                <a:ext cx="525" cy="480"/>
              </a:xfrm>
              <a:custGeom>
                <a:avLst/>
                <a:gdLst/>
                <a:ahLst/>
                <a:cxnLst>
                  <a:cxn ang="0">
                    <a:pos x="225" y="217"/>
                  </a:cxn>
                  <a:cxn ang="0">
                    <a:pos x="133" y="0"/>
                  </a:cxn>
                  <a:cxn ang="0">
                    <a:pos x="263" y="193"/>
                  </a:cxn>
                  <a:cxn ang="0">
                    <a:pos x="393" y="0"/>
                  </a:cxn>
                  <a:cxn ang="0">
                    <a:pos x="299" y="217"/>
                  </a:cxn>
                  <a:cxn ang="0">
                    <a:pos x="524" y="240"/>
                  </a:cxn>
                  <a:cxn ang="0">
                    <a:pos x="298" y="262"/>
                  </a:cxn>
                  <a:cxn ang="0">
                    <a:pos x="393" y="479"/>
                  </a:cxn>
                  <a:cxn ang="0">
                    <a:pos x="263" y="286"/>
                  </a:cxn>
                  <a:cxn ang="0">
                    <a:pos x="133" y="479"/>
                  </a:cxn>
                  <a:cxn ang="0">
                    <a:pos x="224" y="263"/>
                  </a:cxn>
                  <a:cxn ang="0">
                    <a:pos x="0" y="240"/>
                  </a:cxn>
                  <a:cxn ang="0">
                    <a:pos x="225" y="217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Freeform 11"/>
              <p:cNvSpPr>
                <a:spLocks/>
              </p:cNvSpPr>
              <p:nvPr/>
            </p:nvSpPr>
            <p:spPr bwMode="gray">
              <a:xfrm>
                <a:off x="565" y="1620"/>
                <a:ext cx="382" cy="350"/>
              </a:xfrm>
              <a:custGeom>
                <a:avLst/>
                <a:gdLst/>
                <a:ahLst/>
                <a:cxnLst>
                  <a:cxn ang="0">
                    <a:pos x="153" y="153"/>
                  </a:cxn>
                  <a:cxn ang="0">
                    <a:pos x="95" y="0"/>
                  </a:cxn>
                  <a:cxn ang="0">
                    <a:pos x="191" y="128"/>
                  </a:cxn>
                  <a:cxn ang="0">
                    <a:pos x="284" y="0"/>
                  </a:cxn>
                  <a:cxn ang="0">
                    <a:pos x="227" y="153"/>
                  </a:cxn>
                  <a:cxn ang="0">
                    <a:pos x="381" y="175"/>
                  </a:cxn>
                  <a:cxn ang="0">
                    <a:pos x="226" y="196"/>
                  </a:cxn>
                  <a:cxn ang="0">
                    <a:pos x="284" y="349"/>
                  </a:cxn>
                  <a:cxn ang="0">
                    <a:pos x="191" y="221"/>
                  </a:cxn>
                  <a:cxn ang="0">
                    <a:pos x="95" y="349"/>
                  </a:cxn>
                  <a:cxn ang="0">
                    <a:pos x="152" y="198"/>
                  </a:cxn>
                  <a:cxn ang="0">
                    <a:pos x="0" y="175"/>
                  </a:cxn>
                  <a:cxn ang="0">
                    <a:pos x="153" y="153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Freeform 12"/>
              <p:cNvSpPr>
                <a:spLocks/>
              </p:cNvSpPr>
              <p:nvPr/>
            </p:nvSpPr>
            <p:spPr bwMode="gray">
              <a:xfrm>
                <a:off x="621" y="1629"/>
                <a:ext cx="270" cy="332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122" y="143"/>
                  </a:cxn>
                  <a:cxn ang="0">
                    <a:pos x="135" y="0"/>
                  </a:cxn>
                  <a:cxn ang="0">
                    <a:pos x="147" y="143"/>
                  </a:cxn>
                  <a:cxn ang="0">
                    <a:pos x="268" y="82"/>
                  </a:cxn>
                  <a:cxn ang="0">
                    <a:pos x="159" y="166"/>
                  </a:cxn>
                  <a:cxn ang="0">
                    <a:pos x="269" y="249"/>
                  </a:cxn>
                  <a:cxn ang="0">
                    <a:pos x="147" y="189"/>
                  </a:cxn>
                  <a:cxn ang="0">
                    <a:pos x="135" y="331"/>
                  </a:cxn>
                  <a:cxn ang="0">
                    <a:pos x="122" y="189"/>
                  </a:cxn>
                  <a:cxn ang="0">
                    <a:pos x="0" y="249"/>
                  </a:cxn>
                  <a:cxn ang="0">
                    <a:pos x="110" y="166"/>
                  </a:cxn>
                  <a:cxn ang="0">
                    <a:pos x="0" y="84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Freeform 13"/>
              <p:cNvSpPr>
                <a:spLocks/>
              </p:cNvSpPr>
              <p:nvPr/>
            </p:nvSpPr>
            <p:spPr bwMode="gray">
              <a:xfrm>
                <a:off x="722" y="1752"/>
                <a:ext cx="68" cy="85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7" y="30"/>
                  </a:cxn>
                  <a:cxn ang="0">
                    <a:pos x="33" y="0"/>
                  </a:cxn>
                  <a:cxn ang="0">
                    <a:pos x="39" y="30"/>
                  </a:cxn>
                  <a:cxn ang="0">
                    <a:pos x="67" y="20"/>
                  </a:cxn>
                  <a:cxn ang="0">
                    <a:pos x="45" y="42"/>
                  </a:cxn>
                  <a:cxn ang="0">
                    <a:pos x="67" y="62"/>
                  </a:cxn>
                  <a:cxn ang="0">
                    <a:pos x="39" y="52"/>
                  </a:cxn>
                  <a:cxn ang="0">
                    <a:pos x="33" y="84"/>
                  </a:cxn>
                  <a:cxn ang="0">
                    <a:pos x="27" y="52"/>
                  </a:cxn>
                  <a:cxn ang="0">
                    <a:pos x="0" y="62"/>
                  </a:cxn>
                  <a:cxn ang="0">
                    <a:pos x="21" y="42"/>
                  </a:cxn>
                  <a:cxn ang="0">
                    <a:pos x="0" y="20"/>
                  </a:cxn>
                </a:cxnLst>
                <a:rect l="0" t="0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06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2" name="Rectangle 18"/>
          <p:cNvSpPr>
            <a:spLocks noGrp="1" noChangeArrowheads="1"/>
          </p:cNvSpPr>
          <p:nvPr>
            <p:ph type="dt" sz="quarter" idx="10"/>
          </p:nvPr>
        </p:nvSpPr>
        <p:spPr>
          <a:xfrm>
            <a:off x="1370013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808413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2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7413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25DC29-C178-499A-BC37-B751BFBAEBF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C1189-89E5-4C87-A45F-4C063020FED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48F8F-6AC2-4D38-91E1-5AA8AC7619E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3BC2A-559F-4152-A691-CB9AE121B5B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5E286-A00F-4574-9840-2B6B52AB51E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65AE9-B53F-4EBA-A521-6A44D941416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9D37E-3587-4DF3-AB1B-3AAD63F0766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ADC92-1803-4E03-9D78-C2AAD411BCA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89498-19BB-42B8-8DF8-37A0F6E659A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710CA-3F41-4722-88E2-7043B7E45CF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76250"/>
            <a:ext cx="1943100" cy="5619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76250"/>
            <a:ext cx="5676900" cy="5619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1037C-EB38-4403-A221-23111D42FF2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8CFA630-13BB-46C4-BD44-B2C5F9B66074}" type="datetimeFigureOut">
              <a:rPr lang="en-US" smtClean="0"/>
              <a:pPr/>
              <a:t>9/29/2014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03200" y="276225"/>
            <a:ext cx="1260475" cy="1601788"/>
            <a:chOff x="128" y="174"/>
            <a:chExt cx="794" cy="1009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8" y="174"/>
              <a:ext cx="737" cy="1009"/>
              <a:chOff x="128" y="174"/>
              <a:chExt cx="737" cy="1009"/>
            </a:xfrm>
          </p:grpSpPr>
          <p:sp>
            <p:nvSpPr>
              <p:cNvPr id="2" name="Freeform 2"/>
              <p:cNvSpPr>
                <a:spLocks/>
              </p:cNvSpPr>
              <p:nvPr/>
            </p:nvSpPr>
            <p:spPr bwMode="ltGray">
              <a:xfrm>
                <a:off x="197" y="272"/>
                <a:ext cx="599" cy="815"/>
              </a:xfrm>
              <a:custGeom>
                <a:avLst/>
                <a:gdLst/>
                <a:ahLst/>
                <a:cxnLst>
                  <a:cxn ang="0">
                    <a:pos x="299" y="0"/>
                  </a:cxn>
                  <a:cxn ang="0">
                    <a:pos x="0" y="407"/>
                  </a:cxn>
                  <a:cxn ang="0">
                    <a:pos x="299" y="814"/>
                  </a:cxn>
                  <a:cxn ang="0">
                    <a:pos x="598" y="407"/>
                  </a:cxn>
                  <a:cxn ang="0">
                    <a:pos x="299" y="0"/>
                  </a:cxn>
                </a:cxnLst>
                <a:rect l="0" t="0" r="r" b="b"/>
                <a:pathLst>
                  <a:path w="599" h="815">
                    <a:moveTo>
                      <a:pt x="299" y="0"/>
                    </a:moveTo>
                    <a:lnTo>
                      <a:pt x="0" y="407"/>
                    </a:lnTo>
                    <a:lnTo>
                      <a:pt x="299" y="814"/>
                    </a:lnTo>
                    <a:lnTo>
                      <a:pt x="598" y="407"/>
                    </a:lnTo>
                    <a:lnTo>
                      <a:pt x="299" y="0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" name="Group 5"/>
              <p:cNvGrpSpPr>
                <a:grpSpLocks/>
              </p:cNvGrpSpPr>
              <p:nvPr/>
            </p:nvGrpSpPr>
            <p:grpSpPr bwMode="auto">
              <a:xfrm>
                <a:off x="128" y="174"/>
                <a:ext cx="737" cy="505"/>
                <a:chOff x="128" y="174"/>
                <a:chExt cx="737" cy="505"/>
              </a:xfrm>
            </p:grpSpPr>
            <p:sp>
              <p:nvSpPr>
                <p:cNvPr id="1027" name="Freeform 3"/>
                <p:cNvSpPr>
                  <a:spLocks/>
                </p:cNvSpPr>
                <p:nvPr/>
              </p:nvSpPr>
              <p:spPr bwMode="ltGray">
                <a:xfrm>
                  <a:off x="496" y="174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0" y="100"/>
                    </a:cxn>
                    <a:cxn ang="0">
                      <a:pos x="0" y="0"/>
                    </a:cxn>
                    <a:cxn ang="0">
                      <a:pos x="368" y="504"/>
                    </a:cxn>
                    <a:cxn ang="0">
                      <a:pos x="295" y="504"/>
                    </a:cxn>
                    <a:cxn ang="0">
                      <a:pos x="0" y="100"/>
                    </a:cxn>
                  </a:cxnLst>
                  <a:rect l="0" t="0" r="r" b="b"/>
                  <a:pathLst>
                    <a:path w="369" h="505">
                      <a:moveTo>
                        <a:pt x="0" y="100"/>
                      </a:moveTo>
                      <a:lnTo>
                        <a:pt x="0" y="0"/>
                      </a:lnTo>
                      <a:lnTo>
                        <a:pt x="368" y="504"/>
                      </a:lnTo>
                      <a:lnTo>
                        <a:pt x="295" y="504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chemeClr val="folHlink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28" name="Freeform 4"/>
                <p:cNvSpPr>
                  <a:spLocks/>
                </p:cNvSpPr>
                <p:nvPr/>
              </p:nvSpPr>
              <p:spPr bwMode="ltGray">
                <a:xfrm>
                  <a:off x="128" y="174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368" y="0"/>
                    </a:cxn>
                    <a:cxn ang="0">
                      <a:pos x="368" y="100"/>
                    </a:cxn>
                    <a:cxn ang="0">
                      <a:pos x="73" y="504"/>
                    </a:cxn>
                    <a:cxn ang="0">
                      <a:pos x="0" y="504"/>
                    </a:cxn>
                    <a:cxn ang="0">
                      <a:pos x="368" y="0"/>
                    </a:cxn>
                  </a:cxnLst>
                  <a:rect l="0" t="0" r="r" b="b"/>
                  <a:pathLst>
                    <a:path w="369" h="505">
                      <a:moveTo>
                        <a:pt x="368" y="0"/>
                      </a:moveTo>
                      <a:lnTo>
                        <a:pt x="368" y="100"/>
                      </a:lnTo>
                      <a:lnTo>
                        <a:pt x="73" y="504"/>
                      </a:lnTo>
                      <a:lnTo>
                        <a:pt x="0" y="504"/>
                      </a:lnTo>
                      <a:lnTo>
                        <a:pt x="368" y="0"/>
                      </a:lnTo>
                    </a:path>
                  </a:pathLst>
                </a:custGeom>
                <a:solidFill>
                  <a:schemeClr val="folHlink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6" name="Group 8"/>
              <p:cNvGrpSpPr>
                <a:grpSpLocks/>
              </p:cNvGrpSpPr>
              <p:nvPr/>
            </p:nvGrpSpPr>
            <p:grpSpPr bwMode="auto">
              <a:xfrm>
                <a:off x="128" y="678"/>
                <a:ext cx="737" cy="505"/>
                <a:chOff x="128" y="678"/>
                <a:chExt cx="737" cy="505"/>
              </a:xfrm>
            </p:grpSpPr>
            <p:sp>
              <p:nvSpPr>
                <p:cNvPr id="1030" name="Freeform 6"/>
                <p:cNvSpPr>
                  <a:spLocks/>
                </p:cNvSpPr>
                <p:nvPr/>
              </p:nvSpPr>
              <p:spPr bwMode="ltGray">
                <a:xfrm>
                  <a:off x="496" y="678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295" y="0"/>
                    </a:cxn>
                    <a:cxn ang="0">
                      <a:pos x="368" y="0"/>
                    </a:cxn>
                    <a:cxn ang="0">
                      <a:pos x="0" y="504"/>
                    </a:cxn>
                    <a:cxn ang="0">
                      <a:pos x="0" y="404"/>
                    </a:cxn>
                    <a:cxn ang="0">
                      <a:pos x="295" y="0"/>
                    </a:cxn>
                  </a:cxnLst>
                  <a:rect l="0" t="0" r="r" b="b"/>
                  <a:pathLst>
                    <a:path w="369" h="505">
                      <a:moveTo>
                        <a:pt x="295" y="0"/>
                      </a:moveTo>
                      <a:lnTo>
                        <a:pt x="368" y="0"/>
                      </a:lnTo>
                      <a:lnTo>
                        <a:pt x="0" y="504"/>
                      </a:lnTo>
                      <a:lnTo>
                        <a:pt x="0" y="404"/>
                      </a:lnTo>
                      <a:lnTo>
                        <a:pt x="295" y="0"/>
                      </a:lnTo>
                    </a:path>
                  </a:pathLst>
                </a:custGeom>
                <a:solidFill>
                  <a:schemeClr val="bg2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31" name="Freeform 7"/>
                <p:cNvSpPr>
                  <a:spLocks/>
                </p:cNvSpPr>
                <p:nvPr/>
              </p:nvSpPr>
              <p:spPr bwMode="ltGray">
                <a:xfrm>
                  <a:off x="128" y="678"/>
                  <a:ext cx="369" cy="505"/>
                </a:xfrm>
                <a:custGeom>
                  <a:avLst/>
                  <a:gdLst/>
                  <a:ahLst/>
                  <a:cxnLst>
                    <a:cxn ang="0">
                      <a:pos x="73" y="0"/>
                    </a:cxn>
                    <a:cxn ang="0">
                      <a:pos x="368" y="404"/>
                    </a:cxn>
                    <a:cxn ang="0">
                      <a:pos x="368" y="504"/>
                    </a:cxn>
                    <a:cxn ang="0">
                      <a:pos x="0" y="0"/>
                    </a:cxn>
                    <a:cxn ang="0">
                      <a:pos x="73" y="0"/>
                    </a:cxn>
                  </a:cxnLst>
                  <a:rect l="0" t="0" r="r" b="b"/>
                  <a:pathLst>
                    <a:path w="369" h="505">
                      <a:moveTo>
                        <a:pt x="73" y="0"/>
                      </a:moveTo>
                      <a:lnTo>
                        <a:pt x="368" y="404"/>
                      </a:lnTo>
                      <a:lnTo>
                        <a:pt x="368" y="504"/>
                      </a:lnTo>
                      <a:lnTo>
                        <a:pt x="0" y="0"/>
                      </a:lnTo>
                      <a:lnTo>
                        <a:pt x="73" y="0"/>
                      </a:lnTo>
                    </a:path>
                  </a:pathLst>
                </a:custGeom>
                <a:solidFill>
                  <a:schemeClr val="bg2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s-MX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7" name="Group 14"/>
            <p:cNvGrpSpPr>
              <a:grpSpLocks/>
            </p:cNvGrpSpPr>
            <p:nvPr/>
          </p:nvGrpSpPr>
          <p:grpSpPr bwMode="auto">
            <a:xfrm>
              <a:off x="397" y="211"/>
              <a:ext cx="525" cy="480"/>
              <a:chOff x="397" y="211"/>
              <a:chExt cx="525" cy="480"/>
            </a:xfrm>
          </p:grpSpPr>
          <p:sp>
            <p:nvSpPr>
              <p:cNvPr id="1034" name="Freeform 10"/>
              <p:cNvSpPr>
                <a:spLocks/>
              </p:cNvSpPr>
              <p:nvPr/>
            </p:nvSpPr>
            <p:spPr bwMode="gray">
              <a:xfrm>
                <a:off x="397" y="211"/>
                <a:ext cx="525" cy="480"/>
              </a:xfrm>
              <a:custGeom>
                <a:avLst/>
                <a:gdLst/>
                <a:ahLst/>
                <a:cxnLst>
                  <a:cxn ang="0">
                    <a:pos x="225" y="217"/>
                  </a:cxn>
                  <a:cxn ang="0">
                    <a:pos x="133" y="0"/>
                  </a:cxn>
                  <a:cxn ang="0">
                    <a:pos x="263" y="193"/>
                  </a:cxn>
                  <a:cxn ang="0">
                    <a:pos x="393" y="0"/>
                  </a:cxn>
                  <a:cxn ang="0">
                    <a:pos x="299" y="217"/>
                  </a:cxn>
                  <a:cxn ang="0">
                    <a:pos x="524" y="240"/>
                  </a:cxn>
                  <a:cxn ang="0">
                    <a:pos x="298" y="262"/>
                  </a:cxn>
                  <a:cxn ang="0">
                    <a:pos x="393" y="479"/>
                  </a:cxn>
                  <a:cxn ang="0">
                    <a:pos x="263" y="286"/>
                  </a:cxn>
                  <a:cxn ang="0">
                    <a:pos x="133" y="479"/>
                  </a:cxn>
                  <a:cxn ang="0">
                    <a:pos x="224" y="263"/>
                  </a:cxn>
                  <a:cxn ang="0">
                    <a:pos x="0" y="240"/>
                  </a:cxn>
                  <a:cxn ang="0">
                    <a:pos x="225" y="217"/>
                  </a:cxn>
                </a:cxnLst>
                <a:rect l="0" t="0" r="r" b="b"/>
                <a:pathLst>
                  <a:path w="525" h="480">
                    <a:moveTo>
                      <a:pt x="225" y="217"/>
                    </a:moveTo>
                    <a:lnTo>
                      <a:pt x="133" y="0"/>
                    </a:lnTo>
                    <a:lnTo>
                      <a:pt x="263" y="193"/>
                    </a:lnTo>
                    <a:lnTo>
                      <a:pt x="393" y="0"/>
                    </a:lnTo>
                    <a:lnTo>
                      <a:pt x="299" y="217"/>
                    </a:lnTo>
                    <a:lnTo>
                      <a:pt x="524" y="240"/>
                    </a:lnTo>
                    <a:lnTo>
                      <a:pt x="298" y="262"/>
                    </a:lnTo>
                    <a:lnTo>
                      <a:pt x="393" y="479"/>
                    </a:lnTo>
                    <a:lnTo>
                      <a:pt x="263" y="286"/>
                    </a:lnTo>
                    <a:lnTo>
                      <a:pt x="133" y="479"/>
                    </a:lnTo>
                    <a:lnTo>
                      <a:pt x="224" y="263"/>
                    </a:lnTo>
                    <a:lnTo>
                      <a:pt x="0" y="240"/>
                    </a:lnTo>
                    <a:lnTo>
                      <a:pt x="225" y="217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gray">
              <a:xfrm>
                <a:off x="469" y="276"/>
                <a:ext cx="382" cy="350"/>
              </a:xfrm>
              <a:custGeom>
                <a:avLst/>
                <a:gdLst/>
                <a:ahLst/>
                <a:cxnLst>
                  <a:cxn ang="0">
                    <a:pos x="153" y="153"/>
                  </a:cxn>
                  <a:cxn ang="0">
                    <a:pos x="95" y="0"/>
                  </a:cxn>
                  <a:cxn ang="0">
                    <a:pos x="191" y="128"/>
                  </a:cxn>
                  <a:cxn ang="0">
                    <a:pos x="284" y="0"/>
                  </a:cxn>
                  <a:cxn ang="0">
                    <a:pos x="227" y="153"/>
                  </a:cxn>
                  <a:cxn ang="0">
                    <a:pos x="381" y="175"/>
                  </a:cxn>
                  <a:cxn ang="0">
                    <a:pos x="226" y="196"/>
                  </a:cxn>
                  <a:cxn ang="0">
                    <a:pos x="284" y="349"/>
                  </a:cxn>
                  <a:cxn ang="0">
                    <a:pos x="191" y="221"/>
                  </a:cxn>
                  <a:cxn ang="0">
                    <a:pos x="95" y="349"/>
                  </a:cxn>
                  <a:cxn ang="0">
                    <a:pos x="152" y="198"/>
                  </a:cxn>
                  <a:cxn ang="0">
                    <a:pos x="0" y="175"/>
                  </a:cxn>
                  <a:cxn ang="0">
                    <a:pos x="153" y="153"/>
                  </a:cxn>
                </a:cxnLst>
                <a:rect l="0" t="0" r="r" b="b"/>
                <a:pathLst>
                  <a:path w="382" h="350">
                    <a:moveTo>
                      <a:pt x="153" y="153"/>
                    </a:moveTo>
                    <a:lnTo>
                      <a:pt x="95" y="0"/>
                    </a:lnTo>
                    <a:lnTo>
                      <a:pt x="191" y="128"/>
                    </a:lnTo>
                    <a:lnTo>
                      <a:pt x="284" y="0"/>
                    </a:lnTo>
                    <a:lnTo>
                      <a:pt x="227" y="153"/>
                    </a:lnTo>
                    <a:lnTo>
                      <a:pt x="381" y="175"/>
                    </a:lnTo>
                    <a:lnTo>
                      <a:pt x="226" y="196"/>
                    </a:lnTo>
                    <a:lnTo>
                      <a:pt x="284" y="349"/>
                    </a:lnTo>
                    <a:lnTo>
                      <a:pt x="191" y="221"/>
                    </a:lnTo>
                    <a:lnTo>
                      <a:pt x="95" y="349"/>
                    </a:lnTo>
                    <a:lnTo>
                      <a:pt x="152" y="198"/>
                    </a:lnTo>
                    <a:lnTo>
                      <a:pt x="0" y="175"/>
                    </a:lnTo>
                    <a:lnTo>
                      <a:pt x="153" y="153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folHlink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gray">
              <a:xfrm>
                <a:off x="525" y="285"/>
                <a:ext cx="270" cy="332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122" y="143"/>
                  </a:cxn>
                  <a:cxn ang="0">
                    <a:pos x="135" y="0"/>
                  </a:cxn>
                  <a:cxn ang="0">
                    <a:pos x="147" y="143"/>
                  </a:cxn>
                  <a:cxn ang="0">
                    <a:pos x="268" y="82"/>
                  </a:cxn>
                  <a:cxn ang="0">
                    <a:pos x="159" y="166"/>
                  </a:cxn>
                  <a:cxn ang="0">
                    <a:pos x="269" y="249"/>
                  </a:cxn>
                  <a:cxn ang="0">
                    <a:pos x="147" y="189"/>
                  </a:cxn>
                  <a:cxn ang="0">
                    <a:pos x="135" y="331"/>
                  </a:cxn>
                  <a:cxn ang="0">
                    <a:pos x="122" y="189"/>
                  </a:cxn>
                  <a:cxn ang="0">
                    <a:pos x="0" y="249"/>
                  </a:cxn>
                  <a:cxn ang="0">
                    <a:pos x="110" y="166"/>
                  </a:cxn>
                  <a:cxn ang="0">
                    <a:pos x="0" y="84"/>
                  </a:cxn>
                </a:cxnLst>
                <a:rect l="0" t="0" r="r" b="b"/>
                <a:pathLst>
                  <a:path w="270" h="332">
                    <a:moveTo>
                      <a:pt x="0" y="84"/>
                    </a:moveTo>
                    <a:lnTo>
                      <a:pt x="122" y="143"/>
                    </a:lnTo>
                    <a:lnTo>
                      <a:pt x="135" y="0"/>
                    </a:lnTo>
                    <a:lnTo>
                      <a:pt x="147" y="143"/>
                    </a:lnTo>
                    <a:lnTo>
                      <a:pt x="268" y="82"/>
                    </a:lnTo>
                    <a:lnTo>
                      <a:pt x="159" y="166"/>
                    </a:lnTo>
                    <a:lnTo>
                      <a:pt x="269" y="249"/>
                    </a:lnTo>
                    <a:lnTo>
                      <a:pt x="147" y="189"/>
                    </a:lnTo>
                    <a:lnTo>
                      <a:pt x="135" y="331"/>
                    </a:lnTo>
                    <a:lnTo>
                      <a:pt x="122" y="189"/>
                    </a:lnTo>
                    <a:lnTo>
                      <a:pt x="0" y="249"/>
                    </a:lnTo>
                    <a:lnTo>
                      <a:pt x="110" y="166"/>
                    </a:lnTo>
                    <a:lnTo>
                      <a:pt x="0" y="84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gray">
              <a:xfrm>
                <a:off x="626" y="408"/>
                <a:ext cx="68" cy="85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7" y="30"/>
                  </a:cxn>
                  <a:cxn ang="0">
                    <a:pos x="33" y="0"/>
                  </a:cxn>
                  <a:cxn ang="0">
                    <a:pos x="39" y="30"/>
                  </a:cxn>
                  <a:cxn ang="0">
                    <a:pos x="67" y="20"/>
                  </a:cxn>
                  <a:cxn ang="0">
                    <a:pos x="45" y="42"/>
                  </a:cxn>
                  <a:cxn ang="0">
                    <a:pos x="67" y="62"/>
                  </a:cxn>
                  <a:cxn ang="0">
                    <a:pos x="39" y="52"/>
                  </a:cxn>
                  <a:cxn ang="0">
                    <a:pos x="33" y="84"/>
                  </a:cxn>
                  <a:cxn ang="0">
                    <a:pos x="27" y="52"/>
                  </a:cxn>
                  <a:cxn ang="0">
                    <a:pos x="0" y="62"/>
                  </a:cxn>
                  <a:cxn ang="0">
                    <a:pos x="21" y="42"/>
                  </a:cxn>
                  <a:cxn ang="0">
                    <a:pos x="0" y="20"/>
                  </a:cxn>
                </a:cxnLst>
                <a:rect l="0" t="0" r="r" b="b"/>
                <a:pathLst>
                  <a:path w="68" h="85">
                    <a:moveTo>
                      <a:pt x="0" y="20"/>
                    </a:moveTo>
                    <a:lnTo>
                      <a:pt x="27" y="30"/>
                    </a:lnTo>
                    <a:lnTo>
                      <a:pt x="33" y="0"/>
                    </a:lnTo>
                    <a:lnTo>
                      <a:pt x="39" y="30"/>
                    </a:lnTo>
                    <a:lnTo>
                      <a:pt x="67" y="20"/>
                    </a:lnTo>
                    <a:lnTo>
                      <a:pt x="45" y="42"/>
                    </a:lnTo>
                    <a:lnTo>
                      <a:pt x="67" y="62"/>
                    </a:lnTo>
                    <a:lnTo>
                      <a:pt x="39" y="52"/>
                    </a:lnTo>
                    <a:lnTo>
                      <a:pt x="33" y="84"/>
                    </a:lnTo>
                    <a:lnTo>
                      <a:pt x="27" y="52"/>
                    </a:lnTo>
                    <a:lnTo>
                      <a:pt x="0" y="62"/>
                    </a:lnTo>
                    <a:lnTo>
                      <a:pt x="21" y="42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F9F9F9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s-MX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04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476250"/>
            <a:ext cx="70866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4E3852E-4D18-4461-84D2-8105A6DB8E31}" type="slidenum">
              <a:rPr lang="en-US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/>
      <p:bldP spid="1041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4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4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4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4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4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charset="2"/>
        <a:buChar char="u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u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Monotype Sorts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u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u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u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u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u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reach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12369">
            <a:off x="1938912" y="880274"/>
            <a:ext cx="4373341" cy="1362653"/>
          </a:xfrm>
          <a:ln w="57150">
            <a:solidFill>
              <a:srgbClr val="00B050"/>
            </a:solidFill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MX" sz="44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stA="59000" endPos="37000" dir="5400000" sy="-100000" algn="bl" rotWithShape="0"/>
                </a:effectLst>
              </a:rPr>
              <a:t>Ancianos en la Iglesia del Señor. </a:t>
            </a:r>
            <a:endParaRPr lang="es-MX" sz="44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  <a:reflection stA="59000" endPos="37000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47454">
            <a:off x="4228588" y="4689035"/>
            <a:ext cx="3296561" cy="116398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Hech. 14:23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Tit. 1:5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ncianos 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802" y="0"/>
            <a:ext cx="4649002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ancianos 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800600" cy="990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s-MX" sz="2800" b="1" dirty="0" smtClean="0">
                <a:solidFill>
                  <a:srgbClr val="002060"/>
                </a:solidFill>
              </a:rPr>
              <a:t>Gal. 6:1 </a:t>
            </a:r>
            <a:r>
              <a:rPr lang="es-MX" sz="2800" b="1" dirty="0" smtClean="0"/>
              <a:t>“vosotros que sois </a:t>
            </a:r>
            <a:r>
              <a:rPr lang="es-MX" sz="2800" b="1" u="sng" dirty="0" smtClean="0"/>
              <a:t>espirituales</a:t>
            </a:r>
            <a:r>
              <a:rPr lang="es-MX" sz="2800" b="1" dirty="0" smtClean="0"/>
              <a:t>, restauradle”…</a:t>
            </a:r>
          </a:p>
          <a:p>
            <a:endParaRPr lang="es-MX" dirty="0" smtClean="0"/>
          </a:p>
          <a:p>
            <a:pPr>
              <a:buFont typeface="Monotype Sorts" charset="2"/>
              <a:buNone/>
            </a:pPr>
            <a:endParaRPr lang="es-MX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304800"/>
            <a:ext cx="5410200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chemeClr val="tx2"/>
                </a:solidFill>
              </a:rPr>
              <a:t>IV. Los pastores buscan las ovejas </a:t>
            </a:r>
            <a:r>
              <a:rPr lang="es-MX" sz="3200" b="1" u="sng" dirty="0" smtClean="0">
                <a:solidFill>
                  <a:schemeClr val="tx2"/>
                </a:solidFill>
              </a:rPr>
              <a:t>descarriadas </a:t>
            </a:r>
            <a:r>
              <a:rPr lang="es-MX" sz="3200" b="1" u="sng" dirty="0" smtClean="0">
                <a:solidFill>
                  <a:srgbClr val="00B0F0"/>
                </a:solidFill>
              </a:rPr>
              <a:t>Mt. 18:12</a:t>
            </a:r>
            <a:endParaRPr lang="es-MX" sz="3200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24400" y="4535031"/>
            <a:ext cx="4267200" cy="2246769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66"/>
              </a:buClr>
              <a:buSzPct val="75000"/>
              <a:buFont typeface="Monotype Sorts" charset="2"/>
              <a:buChar char="u"/>
            </a:pPr>
            <a:r>
              <a:rPr lang="es-MX" sz="2800" b="1" kern="0" dirty="0" smtClean="0">
                <a:solidFill>
                  <a:srgbClr val="002060"/>
                </a:solidFill>
              </a:rPr>
              <a:t>1ª Cor. 5 ; 2ª Tes. 3. </a:t>
            </a:r>
            <a:r>
              <a:rPr lang="es-MX" sz="2800" b="1" kern="0" dirty="0" smtClean="0">
                <a:solidFill>
                  <a:schemeClr val="bg2">
                    <a:lumMod val="50000"/>
                  </a:schemeClr>
                </a:solidFill>
              </a:rPr>
              <a:t>llevan a cabo estas instrucciones para </a:t>
            </a:r>
            <a:r>
              <a:rPr lang="es-MX" sz="2800" b="1" u="sng" kern="0" dirty="0" smtClean="0">
                <a:solidFill>
                  <a:schemeClr val="bg2">
                    <a:lumMod val="50000"/>
                  </a:schemeClr>
                </a:solidFill>
              </a:rPr>
              <a:t>salvar</a:t>
            </a:r>
            <a:r>
              <a:rPr lang="es-MX" sz="2800" b="1" kern="0" dirty="0" smtClean="0">
                <a:solidFill>
                  <a:schemeClr val="bg2">
                    <a:lumMod val="50000"/>
                  </a:schemeClr>
                </a:solidFill>
              </a:rPr>
              <a:t> a los miembros infieles.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839200" cy="4572000"/>
          </a:xfrm>
          <a:noFill/>
        </p:spPr>
        <p:txBody>
          <a:bodyPr/>
          <a:lstStyle/>
          <a:p>
            <a:r>
              <a:rPr lang="es-MX" b="1" dirty="0" smtClean="0"/>
              <a:t>Se preocupan por los miembros que no son cumplidos en su asistencia, que no ponen el reino primero en su vida, miembros débiles o desanimados </a:t>
            </a:r>
            <a:r>
              <a:rPr lang="es-MX" b="1" dirty="0" smtClean="0">
                <a:solidFill>
                  <a:srgbClr val="00B0F0"/>
                </a:solidFill>
              </a:rPr>
              <a:t>Ezeq. 34:4 </a:t>
            </a:r>
          </a:p>
          <a:p>
            <a:r>
              <a:rPr lang="es-MX" b="1" dirty="0" smtClean="0"/>
              <a:t>¡VELAN por sus almas!</a:t>
            </a:r>
          </a:p>
          <a:p>
            <a:r>
              <a:rPr lang="es-MX" b="1" dirty="0" smtClean="0">
                <a:solidFill>
                  <a:srgbClr val="00B0F0"/>
                </a:solidFill>
              </a:rPr>
              <a:t>1ª Tim. 3:4-5 </a:t>
            </a:r>
            <a:r>
              <a:rPr lang="es-MX" b="1" u="sng" dirty="0" smtClean="0"/>
              <a:t>Cuidan</a:t>
            </a:r>
            <a:r>
              <a:rPr lang="es-MX" b="1" dirty="0" smtClean="0"/>
              <a:t> de la iglesia como cuidan de su propia familia. </a:t>
            </a:r>
            <a:endParaRPr lang="es-MX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BOS VESTIDOS DE OVEJ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76200"/>
            <a:ext cx="3276600" cy="2057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MX" b="1" dirty="0" smtClean="0">
                <a:solidFill>
                  <a:srgbClr val="002060"/>
                </a:solidFill>
              </a:rPr>
              <a:t>V. Protegen el rebaño de lobos rapaces.</a:t>
            </a:r>
            <a:r>
              <a:rPr lang="es-MX" b="1" dirty="0" smtClean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s-MX" b="1" dirty="0" smtClean="0">
                <a:solidFill>
                  <a:srgbClr val="FF0000"/>
                </a:solidFill>
              </a:rPr>
              <a:t>Hech. 20:29-31</a:t>
            </a:r>
          </a:p>
          <a:p>
            <a:endParaRPr lang="es-MX" b="1" dirty="0" smtClean="0"/>
          </a:p>
          <a:p>
            <a:pPr>
              <a:buFont typeface="Monotype Sorts" charset="2"/>
              <a:buNone/>
            </a:pPr>
            <a:endParaRPr lang="es-MX" b="1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172200" y="152400"/>
            <a:ext cx="2819400" cy="9144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495800"/>
            <a:ext cx="8153400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chemeClr val="accent4">
                    <a:lumMod val="10000"/>
                  </a:schemeClr>
                </a:solidFill>
              </a:rPr>
              <a:t>Están enterados de falsas doctrinas enseñadas por hermanos: Deidad de Cristo, divorcio y segundas nupcias; días de la creación, una sola copa, etc. </a:t>
            </a:r>
            <a:r>
              <a:rPr lang="es-MX" sz="3200" b="1" dirty="0" smtClean="0">
                <a:solidFill>
                  <a:srgbClr val="FF0000"/>
                </a:solidFill>
              </a:rPr>
              <a:t>Jud.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1200" y="609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4907340"/>
            <a:ext cx="3505200" cy="156966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chemeClr val="accent4">
                    <a:lumMod val="10000"/>
                  </a:schemeClr>
                </a:solidFill>
              </a:rPr>
              <a:t>Defienden la verdad y refutan el error. </a:t>
            </a:r>
            <a:r>
              <a:rPr lang="es-MX" sz="3200" b="1" dirty="0" smtClean="0">
                <a:solidFill>
                  <a:srgbClr val="FF0000"/>
                </a:solidFill>
              </a:rPr>
              <a:t>Tít. 1:9-11.</a:t>
            </a:r>
            <a:endParaRPr lang="es-MX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uiExpand="1" build="p" animBg="1"/>
      <p:bldP spid="6" grpId="0" animBg="1"/>
      <p:bldP spid="8" grpId="0" animBg="1"/>
      <p:bldP spid="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5334000" cy="1276350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s-MX" b="1" i="0" dirty="0" smtClean="0">
                <a:solidFill>
                  <a:srgbClr val="000000"/>
                </a:solidFill>
              </a:rPr>
              <a:t>VI. Sean sometidos a Prueba.</a:t>
            </a:r>
            <a:endParaRPr lang="es-MX" b="1" i="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257800"/>
          </a:xfrm>
        </p:spPr>
        <p:txBody>
          <a:bodyPr/>
          <a:lstStyle/>
          <a:p>
            <a:r>
              <a:rPr lang="es-MX" b="1" dirty="0" smtClean="0"/>
              <a:t>Antes de ser escogidos deben ser probados</a:t>
            </a:r>
          </a:p>
          <a:p>
            <a:r>
              <a:rPr lang="es-MX" b="1" dirty="0" smtClean="0">
                <a:solidFill>
                  <a:srgbClr val="FFFF00"/>
                </a:solidFill>
              </a:rPr>
              <a:t>1 Tim. 3:10 (estos </a:t>
            </a:r>
            <a:r>
              <a:rPr lang="es-MX" b="1" u="sng" dirty="0" smtClean="0">
                <a:solidFill>
                  <a:srgbClr val="00B0F0"/>
                </a:solidFill>
              </a:rPr>
              <a:t>TAMBIEN</a:t>
            </a:r>
            <a:r>
              <a:rPr lang="es-MX" b="1" dirty="0" smtClean="0">
                <a:solidFill>
                  <a:srgbClr val="FFFF00"/>
                </a:solidFill>
              </a:rPr>
              <a:t> sean sometidos a prueba…)</a:t>
            </a:r>
          </a:p>
          <a:p>
            <a:r>
              <a:rPr lang="es-MX" b="1" dirty="0"/>
              <a:t>Q</a:t>
            </a:r>
            <a:r>
              <a:rPr lang="es-MX" b="1" dirty="0" smtClean="0"/>
              <a:t>ue haya prueba de que anhelan ser obispos, y de que llenan los requisitos.</a:t>
            </a:r>
          </a:p>
          <a:p>
            <a:r>
              <a:rPr lang="en-US" b="1" dirty="0" smtClean="0"/>
              <a:t>I</a:t>
            </a:r>
            <a:r>
              <a:rPr lang="es-MX" b="1" dirty="0" smtClean="0"/>
              <a:t>. La iglesia misma escoge a sus ancianos. </a:t>
            </a:r>
            <a:r>
              <a:rPr lang="es-MX" b="1" dirty="0" smtClean="0">
                <a:solidFill>
                  <a:srgbClr val="FFFF00"/>
                </a:solidFill>
              </a:rPr>
              <a:t>Hech. 6:3</a:t>
            </a:r>
            <a:r>
              <a:rPr lang="es-MX" b="1" dirty="0" smtClean="0"/>
              <a:t>. (los 7 diáconos) </a:t>
            </a:r>
            <a:r>
              <a:rPr lang="es-MX" b="1" dirty="0" smtClean="0">
                <a:solidFill>
                  <a:srgbClr val="FFFF00"/>
                </a:solidFill>
              </a:rPr>
              <a:t>1ª Cor 16:3 </a:t>
            </a:r>
            <a:r>
              <a:rPr lang="es-MX" b="1" dirty="0" smtClean="0"/>
              <a:t>Los mensajeros</a:t>
            </a:r>
          </a:p>
          <a:p>
            <a:r>
              <a:rPr lang="es-MX" b="1" dirty="0" smtClean="0"/>
              <a:t>todo miembro de la congregación tiene el </a:t>
            </a:r>
            <a:r>
              <a:rPr lang="es-MX" b="1" u="sng" dirty="0" smtClean="0"/>
              <a:t>derecho y el deber</a:t>
            </a:r>
            <a:r>
              <a:rPr lang="es-MX" b="1" dirty="0" smtClean="0"/>
              <a:t> de participar en la selección de los ancianos.</a:t>
            </a:r>
          </a:p>
          <a:p>
            <a:endParaRPr lang="es-MX" b="1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893576987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791200"/>
          </a:xfrm>
        </p:spPr>
        <p:txBody>
          <a:bodyPr/>
          <a:lstStyle/>
          <a:p>
            <a:r>
              <a:rPr lang="es-MX" b="1" dirty="0" smtClean="0"/>
              <a:t>es indispensable que haya </a:t>
            </a:r>
            <a:r>
              <a:rPr lang="es-MX" b="1" dirty="0" smtClean="0">
                <a:solidFill>
                  <a:srgbClr val="FFFF00"/>
                </a:solidFill>
              </a:rPr>
              <a:t>“miembros calificados” </a:t>
            </a:r>
            <a:r>
              <a:rPr lang="es-MX" b="1" dirty="0" smtClean="0"/>
              <a:t>para escoger </a:t>
            </a:r>
            <a:r>
              <a:rPr lang="es-MX" b="1" dirty="0" smtClean="0">
                <a:solidFill>
                  <a:srgbClr val="FFFF00"/>
                </a:solidFill>
              </a:rPr>
              <a:t>“ancianos calificados”.</a:t>
            </a:r>
          </a:p>
          <a:p>
            <a:r>
              <a:rPr lang="es-MX" b="1" dirty="0" smtClean="0">
                <a:solidFill>
                  <a:srgbClr val="FF0000"/>
                </a:solidFill>
              </a:rPr>
              <a:t>Se requiere mucho estudio acerca del tema.</a:t>
            </a:r>
          </a:p>
          <a:p>
            <a:r>
              <a:rPr lang="es-MX" b="1" dirty="0" smtClean="0"/>
              <a:t>¿Cuáles son los pasos prácticos para seleccionar a los ancianos?</a:t>
            </a:r>
          </a:p>
          <a:p>
            <a:r>
              <a:rPr lang="es-MX" b="1" dirty="0" smtClean="0"/>
              <a:t>Se deja a juicio de la Iglesia, pero siempre con orden, decente y honradamente.</a:t>
            </a:r>
          </a:p>
          <a:p>
            <a:r>
              <a:rPr lang="es-MX" b="1" dirty="0" smtClean="0"/>
              <a:t>Los Ancianos deben ser escogidos por todos los miembros de la congregación, los cuales a su tiempo, estarán sujetos a ellos.</a:t>
            </a:r>
          </a:p>
          <a:p>
            <a:endParaRPr lang="en-US" b="1" dirty="0" smtClean="0"/>
          </a:p>
          <a:p>
            <a:pPr marL="0" indent="0">
              <a:buNone/>
            </a:pPr>
            <a:endParaRPr lang="es-MX" b="1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7472692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257800"/>
          </a:xfrm>
        </p:spPr>
        <p:txBody>
          <a:bodyPr/>
          <a:lstStyle/>
          <a:p>
            <a:pPr>
              <a:defRPr/>
            </a:pPr>
            <a:r>
              <a:rPr lang="es-MX" b="1" dirty="0" smtClean="0"/>
              <a:t>Todo hermano que permita que su nombre sea sometido a la iglesia como candidato para anciano, debe estar dispuesto a escuchar lo que los miembros piensen de el, </a:t>
            </a:r>
            <a:r>
              <a:rPr lang="es-MX" sz="3600" b="1" i="1" dirty="0" smtClean="0">
                <a:solidFill>
                  <a:srgbClr val="FFFF00"/>
                </a:solidFill>
              </a:rPr>
              <a:t>sin disgustarse con ellos.</a:t>
            </a:r>
          </a:p>
          <a:p>
            <a:pPr>
              <a:defRPr/>
            </a:pPr>
            <a:r>
              <a:rPr lang="es-MX" sz="3600" b="1" dirty="0" smtClean="0"/>
              <a:t>los hermanos aprobados son designados, o constituidos formalmente como ancianos, y presentados por algún hermano designado, delante de la congregación.</a:t>
            </a:r>
          </a:p>
          <a:p>
            <a:pPr>
              <a:defRPr/>
            </a:pPr>
            <a:endParaRPr lang="en-US" sz="3600" b="1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s-MX" b="1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17837625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763000" cy="4572000"/>
          </a:xfrm>
          <a:noFill/>
        </p:spPr>
        <p:txBody>
          <a:bodyPr/>
          <a:lstStyle/>
          <a:p>
            <a:r>
              <a:rPr lang="es-MX" b="1" dirty="0" smtClean="0">
                <a:solidFill>
                  <a:schemeClr val="tx2"/>
                </a:solidFill>
              </a:rPr>
              <a:t>Conclusión</a:t>
            </a:r>
            <a:r>
              <a:rPr lang="es-MX" b="1" dirty="0" smtClean="0"/>
              <a:t>. Esta “buena obra” no es simplemente la de “mandar” (ser jefes o caciques) y administrar los fondos de la iglesia.</a:t>
            </a:r>
            <a:endParaRPr lang="es-MX" dirty="0" smtClean="0"/>
          </a:p>
          <a:p>
            <a:r>
              <a:rPr lang="es-MX" b="1" dirty="0" smtClean="0"/>
              <a:t>Más bien, es obra de ser </a:t>
            </a:r>
            <a:r>
              <a:rPr lang="es-MX" b="1" u="sng" dirty="0" smtClean="0"/>
              <a:t>buenos ejemplos </a:t>
            </a:r>
            <a:r>
              <a:rPr lang="es-MX" b="1" dirty="0" smtClean="0"/>
              <a:t>(modelos,)  ser </a:t>
            </a:r>
            <a:r>
              <a:rPr lang="es-MX" b="1" u="sng" dirty="0" smtClean="0"/>
              <a:t>guías de la iglesia</a:t>
            </a:r>
            <a:r>
              <a:rPr lang="es-MX" b="1" dirty="0" smtClean="0"/>
              <a:t>.</a:t>
            </a:r>
            <a:r>
              <a:rPr lang="es-MX" dirty="0" smtClean="0"/>
              <a:t> </a:t>
            </a:r>
            <a:endParaRPr lang="es-MX" b="1" dirty="0" smtClean="0"/>
          </a:p>
          <a:p>
            <a:r>
              <a:rPr lang="es-MX" b="1" dirty="0" smtClean="0"/>
              <a:t>Es obra de presidir o </a:t>
            </a:r>
            <a:r>
              <a:rPr lang="es-MX" b="1" u="sng" dirty="0" smtClean="0"/>
              <a:t>dirigir</a:t>
            </a:r>
            <a:r>
              <a:rPr lang="es-MX" b="1" dirty="0" smtClean="0"/>
              <a:t>, de </a:t>
            </a:r>
            <a:r>
              <a:rPr lang="es-MX" b="1" u="sng" dirty="0" smtClean="0"/>
              <a:t>velar</a:t>
            </a:r>
            <a:r>
              <a:rPr lang="es-MX" b="1" dirty="0" smtClean="0"/>
              <a:t>, </a:t>
            </a:r>
            <a:r>
              <a:rPr lang="es-MX" b="1" u="sng" dirty="0" smtClean="0"/>
              <a:t>edificar</a:t>
            </a:r>
            <a:r>
              <a:rPr lang="es-MX" b="1" dirty="0" smtClean="0"/>
              <a:t> y </a:t>
            </a:r>
            <a:r>
              <a:rPr lang="es-MX" b="1" u="sng" dirty="0" smtClean="0"/>
              <a:t>perfeccionar</a:t>
            </a:r>
            <a:r>
              <a:rPr lang="es-MX" b="1" dirty="0" smtClean="0"/>
              <a:t> la membrecía para que estén equipados para toda buena obra.</a:t>
            </a:r>
            <a:endParaRPr lang="es-MX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8839200" cy="4343400"/>
          </a:xfrm>
          <a:noFill/>
        </p:spPr>
        <p:txBody>
          <a:bodyPr/>
          <a:lstStyle/>
          <a:p>
            <a:r>
              <a:rPr lang="es-MX" b="1" dirty="0" smtClean="0"/>
              <a:t>Es obra de </a:t>
            </a:r>
            <a:r>
              <a:rPr lang="es-MX" b="1" u="sng" dirty="0" smtClean="0"/>
              <a:t>buscar ovejas descarriadas</a:t>
            </a:r>
            <a:r>
              <a:rPr lang="es-MX" b="1" dirty="0" smtClean="0"/>
              <a:t>, y </a:t>
            </a:r>
            <a:r>
              <a:rPr lang="es-MX" b="1" u="sng" dirty="0" err="1" smtClean="0"/>
              <a:t>restaurárlas</a:t>
            </a:r>
            <a:r>
              <a:rPr lang="es-MX" b="1" dirty="0" smtClean="0"/>
              <a:t> cuando sea posible y </a:t>
            </a:r>
            <a:r>
              <a:rPr lang="es-MX" b="1" u="sng" dirty="0" smtClean="0"/>
              <a:t>aplicando disciplina</a:t>
            </a:r>
            <a:r>
              <a:rPr lang="es-MX" b="1" dirty="0" smtClean="0"/>
              <a:t> más severa cuando sea necesario.</a:t>
            </a:r>
          </a:p>
          <a:p>
            <a:r>
              <a:rPr lang="es-MX" b="1" dirty="0" smtClean="0"/>
              <a:t>Es obra de </a:t>
            </a:r>
            <a:r>
              <a:rPr lang="es-MX" b="1" u="sng" dirty="0" smtClean="0"/>
              <a:t>proteger el rebaño</a:t>
            </a:r>
            <a:r>
              <a:rPr lang="es-MX" b="1" dirty="0" smtClean="0"/>
              <a:t>, defendiendo la verdad, refutando el error y “tapando la boca” a los que enseñen error o promuevan división.</a:t>
            </a:r>
          </a:p>
          <a:p>
            <a:endParaRPr lang="es-MX" b="1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10600" cy="5638800"/>
          </a:xfrm>
          <a:noFill/>
        </p:spPr>
        <p:txBody>
          <a:bodyPr/>
          <a:lstStyle/>
          <a:p>
            <a:r>
              <a:rPr lang="es-MX" b="1" dirty="0" smtClean="0"/>
              <a:t>Los Hermanos que sean aptos para este servicio, deben anhelar esta buena obra </a:t>
            </a:r>
          </a:p>
          <a:p>
            <a:r>
              <a:rPr lang="es-MX" sz="3600" b="1" dirty="0" smtClean="0">
                <a:solidFill>
                  <a:srgbClr val="00B0F0"/>
                </a:solidFill>
              </a:rPr>
              <a:t>¡Y Si Hay Hermanos que están cerca de alcanzarlo;</a:t>
            </a:r>
          </a:p>
          <a:p>
            <a:r>
              <a:rPr lang="es-MX" b="1" dirty="0" smtClean="0"/>
              <a:t>hacer todo lo posible para desarrollarlos y apoyarlos.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s-MX" b="1" dirty="0" smtClean="0"/>
              <a:t>El patrón bíblico es que cada iglesia tenga ancianos. </a:t>
            </a:r>
          </a:p>
          <a:p>
            <a:r>
              <a:rPr lang="es-MX" b="1" dirty="0" smtClean="0"/>
              <a:t>Debemos seguirlo. Es arreglo divino y por eso muy bueno para la iglesia.</a:t>
            </a:r>
            <a:r>
              <a:rPr lang="es-MX" b="1" dirty="0"/>
              <a:t> </a:t>
            </a:r>
            <a:r>
              <a:rPr lang="es-MX" sz="3600" b="1" dirty="0" smtClean="0">
                <a:solidFill>
                  <a:srgbClr val="FFFF00"/>
                </a:solidFill>
              </a:rPr>
              <a:t>Fil. 1:1</a:t>
            </a:r>
          </a:p>
          <a:p>
            <a:endParaRPr lang="es-MX" b="1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762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876800"/>
          </a:xfrm>
          <a:noFill/>
        </p:spPr>
        <p:txBody>
          <a:bodyPr/>
          <a:lstStyle/>
          <a:p>
            <a:r>
              <a:rPr lang="es-MX" b="1" dirty="0" smtClean="0">
                <a:solidFill>
                  <a:srgbClr val="00B0F0"/>
                </a:solidFill>
              </a:rPr>
              <a:t>Introducción. </a:t>
            </a:r>
          </a:p>
          <a:p>
            <a:r>
              <a:rPr lang="es-MX" b="1" dirty="0" smtClean="0">
                <a:solidFill>
                  <a:srgbClr val="00B0F0"/>
                </a:solidFill>
              </a:rPr>
              <a:t>1ª Tim. 3:1 </a:t>
            </a:r>
            <a:r>
              <a:rPr lang="es-MX" b="1" dirty="0" smtClean="0"/>
              <a:t>“Palabra fiel: Si alguno anhela obispado (el cargo de obispo), buena obra desea”. </a:t>
            </a:r>
          </a:p>
          <a:p>
            <a:r>
              <a:rPr lang="es-MX" b="1" dirty="0" smtClean="0"/>
              <a:t>Lo anhela porque ama a Cristo, y a la iglesia.</a:t>
            </a:r>
          </a:p>
          <a:p>
            <a:r>
              <a:rPr lang="es-MX" b="1" dirty="0" smtClean="0"/>
              <a:t>Los que hacen esta “buena obra” son designados como “ancianos”, “obispos” (supervisores) o “pastores”</a:t>
            </a:r>
          </a:p>
          <a:p>
            <a:endParaRPr lang="es-MX" b="1" dirty="0" smtClean="0"/>
          </a:p>
          <a:p>
            <a:pPr>
              <a:buFont typeface="Monotype Sorts" charset="2"/>
              <a:buNone/>
            </a:pPr>
            <a:endParaRPr lang="es-MX" b="1" dirty="0" smtClean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763000" cy="4953000"/>
          </a:xfrm>
        </p:spPr>
        <p:txBody>
          <a:bodyPr/>
          <a:lstStyle/>
          <a:p>
            <a:r>
              <a:rPr lang="es-MX" b="1" dirty="0" smtClean="0"/>
              <a:t>Una Iglesia sin ancianos está en el </a:t>
            </a:r>
            <a:r>
              <a:rPr lang="es-MX" b="1" u="sng" dirty="0" smtClean="0"/>
              <a:t>estado infantil</a:t>
            </a:r>
            <a:r>
              <a:rPr lang="es-MX" b="1" dirty="0" smtClean="0"/>
              <a:t>.</a:t>
            </a:r>
          </a:p>
          <a:p>
            <a:r>
              <a:rPr lang="es-MX" b="1" dirty="0" smtClean="0"/>
              <a:t>¿pero si ya son varias décadas? Algo pasa.</a:t>
            </a:r>
          </a:p>
          <a:p>
            <a:r>
              <a:rPr lang="es-MX" b="1" dirty="0" smtClean="0"/>
              <a:t>Deben haber fieles hermanos que anhelen ser ancianos, </a:t>
            </a:r>
            <a:r>
              <a:rPr lang="es-MX" b="1" dirty="0" smtClean="0">
                <a:solidFill>
                  <a:srgbClr val="00B0F0"/>
                </a:solidFill>
              </a:rPr>
              <a:t>Ezeq. 34:5-6</a:t>
            </a:r>
          </a:p>
          <a:p>
            <a:r>
              <a:rPr lang="es-MX" b="1" dirty="0" smtClean="0"/>
              <a:t>Los miembros debemos anhelar que haya ancianos. </a:t>
            </a:r>
            <a:r>
              <a:rPr lang="es-MX" b="1" dirty="0" smtClean="0">
                <a:solidFill>
                  <a:srgbClr val="00B0F0"/>
                </a:solidFill>
              </a:rPr>
              <a:t>Sant. 4:17</a:t>
            </a:r>
          </a:p>
          <a:p>
            <a:r>
              <a:rPr lang="es-MX" b="1" dirty="0" smtClean="0"/>
              <a:t>¡Es un Gran honor! Y una gran OBRA.</a:t>
            </a:r>
          </a:p>
          <a:p>
            <a:endParaRPr lang="es-MX" b="1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4876800"/>
          </a:xfrm>
          <a:noFill/>
        </p:spPr>
        <p:txBody>
          <a:bodyPr/>
          <a:lstStyle/>
          <a:p>
            <a:r>
              <a:rPr lang="es-MX" b="1" dirty="0" smtClean="0">
                <a:solidFill>
                  <a:schemeClr val="tx2"/>
                </a:solidFill>
              </a:rPr>
              <a:t>I. Los ancianos son </a:t>
            </a:r>
            <a:r>
              <a:rPr lang="es-MX" b="1" u="sng" dirty="0" smtClean="0">
                <a:solidFill>
                  <a:schemeClr val="tx2"/>
                </a:solidFill>
              </a:rPr>
              <a:t>ejemplos</a:t>
            </a:r>
            <a:r>
              <a:rPr lang="es-MX" b="1" dirty="0" smtClean="0">
                <a:solidFill>
                  <a:schemeClr val="tx2"/>
                </a:solidFill>
              </a:rPr>
              <a:t> </a:t>
            </a:r>
            <a:r>
              <a:rPr lang="es-MX" b="1" dirty="0">
                <a:solidFill>
                  <a:schemeClr val="tx2"/>
                </a:solidFill>
              </a:rPr>
              <a:t>a</a:t>
            </a:r>
            <a:r>
              <a:rPr lang="es-MX" b="1" dirty="0" smtClean="0">
                <a:solidFill>
                  <a:schemeClr val="tx2"/>
                </a:solidFill>
              </a:rPr>
              <a:t> seguir. </a:t>
            </a:r>
          </a:p>
          <a:p>
            <a:r>
              <a:rPr lang="es-MX" b="1" dirty="0" smtClean="0">
                <a:solidFill>
                  <a:srgbClr val="00B0F0"/>
                </a:solidFill>
              </a:rPr>
              <a:t>Hech. 20:28 </a:t>
            </a:r>
            <a:r>
              <a:rPr lang="es-MX" b="1" dirty="0" smtClean="0"/>
              <a:t>“tened cuidado de </a:t>
            </a:r>
            <a:r>
              <a:rPr lang="es-MX" b="1" u="sng" dirty="0" smtClean="0"/>
              <a:t>vosotros</a:t>
            </a:r>
            <a:r>
              <a:rPr lang="es-MX" b="1" dirty="0" smtClean="0"/>
              <a:t>…”</a:t>
            </a:r>
            <a:r>
              <a:rPr lang="es-MX" dirty="0" smtClean="0"/>
              <a:t> </a:t>
            </a:r>
            <a:r>
              <a:rPr lang="es-MX" b="1" dirty="0" smtClean="0"/>
              <a:t>Buen testimonio y buena influencia.</a:t>
            </a:r>
          </a:p>
          <a:p>
            <a:r>
              <a:rPr lang="es-MX" b="1" dirty="0" smtClean="0">
                <a:solidFill>
                  <a:srgbClr val="00B0F0"/>
                </a:solidFill>
              </a:rPr>
              <a:t>1ª Ped. 5:3 </a:t>
            </a:r>
            <a:r>
              <a:rPr lang="es-MX" b="1" dirty="0" smtClean="0"/>
              <a:t>no como teniendo señorío sobre los que están a vuestro cuidado, sino siendo </a:t>
            </a:r>
            <a:r>
              <a:rPr lang="es-MX" b="1" u="sng" dirty="0" smtClean="0"/>
              <a:t>ejemplos</a:t>
            </a:r>
            <a:r>
              <a:rPr lang="es-MX" b="1" dirty="0" smtClean="0"/>
              <a:t> de la grey.</a:t>
            </a:r>
          </a:p>
          <a:p>
            <a:r>
              <a:rPr lang="es-MX" b="1" dirty="0" smtClean="0">
                <a:solidFill>
                  <a:srgbClr val="00B0F0"/>
                </a:solidFill>
              </a:rPr>
              <a:t>1ª Tim. 3:7 </a:t>
            </a:r>
            <a:r>
              <a:rPr lang="es-MX" b="1" dirty="0" smtClean="0"/>
              <a:t>“es necesario que (el obispo) tenga </a:t>
            </a:r>
            <a:r>
              <a:rPr lang="es-MX" b="1" u="sng" dirty="0" smtClean="0"/>
              <a:t>buen testimonio de los de afuera..</a:t>
            </a:r>
            <a:r>
              <a:rPr lang="es-MX" b="1" dirty="0" smtClean="0"/>
              <a:t>”</a:t>
            </a:r>
            <a:endParaRPr lang="es-MX" dirty="0" smtClean="0"/>
          </a:p>
          <a:p>
            <a:pPr>
              <a:buFont typeface="Monotype Sorts" charset="2"/>
              <a:buNone/>
            </a:pPr>
            <a:endParaRPr lang="es-MX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001000" cy="4572000"/>
          </a:xfrm>
          <a:noFill/>
        </p:spPr>
        <p:txBody>
          <a:bodyPr/>
          <a:lstStyle/>
          <a:p>
            <a:r>
              <a:rPr lang="es-MX" b="1" dirty="0" smtClean="0"/>
              <a:t>Los ancianos son los “guías” de la iglesia. Los miembros imitan su fe, amor, carácter, santidad, dedicación a la obra. </a:t>
            </a:r>
          </a:p>
          <a:p>
            <a:pPr>
              <a:buFont typeface="Monotype Sorts" charset="2"/>
              <a:buNone/>
            </a:pPr>
            <a:endParaRPr lang="es-MX" b="1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915400" cy="3048000"/>
          </a:xfrm>
          <a:noFill/>
        </p:spPr>
        <p:txBody>
          <a:bodyPr/>
          <a:lstStyle/>
          <a:p>
            <a:r>
              <a:rPr lang="es-MX" b="1" dirty="0" smtClean="0">
                <a:solidFill>
                  <a:schemeClr val="tx2"/>
                </a:solidFill>
              </a:rPr>
              <a:t>II. Los Obispos </a:t>
            </a:r>
            <a:r>
              <a:rPr lang="es-MX" b="1" u="sng" dirty="0" smtClean="0">
                <a:solidFill>
                  <a:schemeClr val="tx2"/>
                </a:solidFill>
              </a:rPr>
              <a:t>supervisan</a:t>
            </a:r>
            <a:r>
              <a:rPr lang="es-MX" b="1" dirty="0">
                <a:solidFill>
                  <a:schemeClr val="tx2"/>
                </a:solidFill>
              </a:rPr>
              <a:t> </a:t>
            </a:r>
            <a:r>
              <a:rPr lang="es-MX" b="1" dirty="0" smtClean="0">
                <a:solidFill>
                  <a:schemeClr val="tx2"/>
                </a:solidFill>
              </a:rPr>
              <a:t>y presiden (dirigen)</a:t>
            </a:r>
            <a:r>
              <a:rPr lang="es-MX" b="1" dirty="0" smtClean="0"/>
              <a:t> </a:t>
            </a:r>
            <a:r>
              <a:rPr lang="es-MX" b="1" dirty="0" smtClean="0">
                <a:solidFill>
                  <a:srgbClr val="00B0F0"/>
                </a:solidFill>
              </a:rPr>
              <a:t>Rom. 12:8 </a:t>
            </a:r>
            <a:r>
              <a:rPr lang="es-MX" b="1" dirty="0" smtClean="0"/>
              <a:t>“el que preside (dirige), con solicitud (diligencia)”.</a:t>
            </a:r>
          </a:p>
          <a:p>
            <a:r>
              <a:rPr lang="es-MX" b="1" dirty="0">
                <a:solidFill>
                  <a:srgbClr val="00B0F0"/>
                </a:solidFill>
              </a:rPr>
              <a:t>Heb. 13:17 </a:t>
            </a:r>
            <a:r>
              <a:rPr lang="es-MX" b="1" dirty="0"/>
              <a:t>“Obedeced a vuestros pastores, y sujetaos a ellos; porque ellos </a:t>
            </a:r>
            <a:r>
              <a:rPr lang="es-MX" b="1" u="sng" dirty="0"/>
              <a:t>velan por vuestras almas</a:t>
            </a:r>
            <a:r>
              <a:rPr lang="es-MX" b="1" dirty="0"/>
              <a:t>”…</a:t>
            </a:r>
          </a:p>
          <a:p>
            <a:endParaRPr lang="es-MX" b="1" dirty="0" smtClean="0"/>
          </a:p>
          <a:p>
            <a:pPr>
              <a:buFont typeface="Monotype Sorts" charset="2"/>
              <a:buNone/>
            </a:pPr>
            <a:endParaRPr lang="es-MX" b="1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" y="4343400"/>
            <a:ext cx="4457700" cy="233910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Jn. 10:3 </a:t>
            </a:r>
            <a:r>
              <a:rPr lang="es-MX" sz="3200" b="1" dirty="0" smtClean="0">
                <a:solidFill>
                  <a:schemeClr val="accent4">
                    <a:lumMod val="1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“… va delante de ellas; y </a:t>
            </a:r>
            <a:r>
              <a:rPr lang="es-MX" sz="3200" b="1" u="sng" dirty="0" smtClean="0">
                <a:solidFill>
                  <a:schemeClr val="accent4">
                    <a:lumMod val="1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las ovejas le siguen</a:t>
            </a:r>
            <a:r>
              <a:rPr lang="es-MX" sz="3200" b="1" dirty="0" smtClean="0">
                <a:solidFill>
                  <a:schemeClr val="accent4">
                    <a:lumMod val="1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porque conocen su voz”.</a:t>
            </a:r>
          </a:p>
          <a:p>
            <a:endParaRPr lang="es-MX" dirty="0"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81600" y="3930798"/>
            <a:ext cx="3752850" cy="2851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105400"/>
          </a:xfrm>
          <a:noFill/>
        </p:spPr>
        <p:txBody>
          <a:bodyPr/>
          <a:lstStyle/>
          <a:p>
            <a:r>
              <a:rPr lang="es-MX" b="1" dirty="0" smtClean="0">
                <a:solidFill>
                  <a:schemeClr val="tx2"/>
                </a:solidFill>
              </a:rPr>
              <a:t>La Iglesia esta sujeta a ellos y los tiene en alta estima.</a:t>
            </a:r>
            <a:endParaRPr lang="es-MX" b="1" dirty="0" smtClean="0"/>
          </a:p>
          <a:p>
            <a:r>
              <a:rPr lang="es-MX" b="1" dirty="0" smtClean="0">
                <a:solidFill>
                  <a:srgbClr val="00B0F0"/>
                </a:solidFill>
              </a:rPr>
              <a:t>1ª Tes. 5:12 </a:t>
            </a:r>
            <a:r>
              <a:rPr lang="es-MX" b="1" dirty="0" smtClean="0"/>
              <a:t>“que </a:t>
            </a:r>
            <a:r>
              <a:rPr lang="es-MX" b="1" u="sng" dirty="0" err="1" smtClean="0"/>
              <a:t>reconozcais</a:t>
            </a:r>
            <a:r>
              <a:rPr lang="es-MX" b="1" dirty="0" smtClean="0"/>
              <a:t> a los que trabajan entre vosotros, y os presiden (dirigen) en el Señor, y os amonestan (instruyen)”.</a:t>
            </a:r>
            <a:r>
              <a:rPr lang="es-MX" dirty="0" smtClean="0"/>
              <a:t> </a:t>
            </a:r>
            <a:r>
              <a:rPr lang="es-MX" dirty="0"/>
              <a:t> </a:t>
            </a:r>
            <a:r>
              <a:rPr lang="es-MX" dirty="0" smtClean="0"/>
              <a:t>Y </a:t>
            </a:r>
            <a:r>
              <a:rPr lang="es-MX" b="1" i="1" u="sng" dirty="0" smtClean="0">
                <a:solidFill>
                  <a:srgbClr val="FFFF00"/>
                </a:solidFill>
              </a:rPr>
              <a:t>los tengáis en mucha estima.</a:t>
            </a:r>
          </a:p>
          <a:p>
            <a:pPr>
              <a:buFont typeface="Monotype Sorts" charset="2"/>
              <a:buNone/>
            </a:pPr>
            <a:endParaRPr lang="es-MX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ncianos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5334000" cy="1066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>III. </a:t>
            </a:r>
            <a:r>
              <a:rPr lang="es-MX" b="1" u="sng" dirty="0" smtClean="0">
                <a:solidFill>
                  <a:schemeClr val="bg2">
                    <a:lumMod val="50000"/>
                  </a:schemeClr>
                </a:solidFill>
              </a:rPr>
              <a:t>Apacientan</a:t>
            </a:r>
            <a:r>
              <a:rPr lang="es-MX" b="1" dirty="0" smtClean="0">
                <a:solidFill>
                  <a:schemeClr val="bg2">
                    <a:lumMod val="50000"/>
                  </a:schemeClr>
                </a:solidFill>
              </a:rPr>
              <a:t> el rebaño. </a:t>
            </a:r>
            <a:r>
              <a:rPr lang="es-MX" b="1" dirty="0" smtClean="0">
                <a:solidFill>
                  <a:srgbClr val="002060"/>
                </a:solidFill>
              </a:rPr>
              <a:t>Hech. 20:28 </a:t>
            </a:r>
            <a:endParaRPr lang="es-MX" dirty="0" smtClean="0">
              <a:solidFill>
                <a:srgbClr val="002060"/>
              </a:solidFill>
            </a:endParaRPr>
          </a:p>
          <a:p>
            <a:pPr>
              <a:buFont typeface="Monotype Sorts" charset="2"/>
              <a:buNone/>
            </a:pPr>
            <a:endParaRPr lang="es-MX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0" y="152400"/>
            <a:ext cx="2819400" cy="9144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  <p:sp>
        <p:nvSpPr>
          <p:cNvPr id="6" name="TextBox 5"/>
          <p:cNvSpPr txBox="1"/>
          <p:nvPr/>
        </p:nvSpPr>
        <p:spPr>
          <a:xfrm rot="205278">
            <a:off x="2663371" y="4960725"/>
            <a:ext cx="4800600" cy="1077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chemeClr val="accent4">
                    <a:lumMod val="10000"/>
                  </a:schemeClr>
                </a:solidFill>
              </a:rPr>
              <a:t>Son “aptos para enseñar” </a:t>
            </a:r>
          </a:p>
          <a:p>
            <a:r>
              <a:rPr lang="es-MX" sz="3200" b="1" dirty="0" smtClean="0">
                <a:solidFill>
                  <a:srgbClr val="002060"/>
                </a:solidFill>
              </a:rPr>
              <a:t>1ª Tim. 3:2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2895600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rgbClr val="002060"/>
                </a:solidFill>
              </a:rPr>
              <a:t>1ª Ped. 5:2 </a:t>
            </a:r>
            <a:r>
              <a:rPr lang="es-MX" sz="3200" b="1" u="sng" dirty="0" smtClean="0">
                <a:solidFill>
                  <a:srgbClr val="000000"/>
                </a:solidFill>
              </a:rPr>
              <a:t>Apacentad</a:t>
            </a:r>
            <a:r>
              <a:rPr lang="es-MX" sz="3200" b="1" dirty="0" smtClean="0">
                <a:solidFill>
                  <a:srgbClr val="000000"/>
                </a:solidFill>
              </a:rPr>
              <a:t> la Grey de Dios.</a:t>
            </a:r>
            <a:endParaRPr lang="es-MX" sz="3200" b="1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409419">
            <a:off x="4887872" y="1960107"/>
            <a:ext cx="381000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bg2">
                    <a:lumMod val="50000"/>
                  </a:schemeClr>
                </a:solidFill>
              </a:rPr>
              <a:t>apacenta</a:t>
            </a:r>
            <a:r>
              <a:rPr lang="es-ES" sz="2000" dirty="0" smtClean="0"/>
              <a:t>r</a:t>
            </a:r>
            <a:r>
              <a:rPr lang="es-ES" sz="2000" dirty="0"/>
              <a:t> </a:t>
            </a:r>
            <a:endParaRPr lang="es-ES" sz="2000" dirty="0" smtClean="0"/>
          </a:p>
          <a:p>
            <a:r>
              <a:rPr lang="es-ES" sz="2000" b="1" i="1" dirty="0" err="1" smtClean="0">
                <a:solidFill>
                  <a:srgbClr val="002060"/>
                </a:solidFill>
              </a:rPr>
              <a:t>tr</a:t>
            </a:r>
            <a:r>
              <a:rPr lang="es-ES" sz="2000" b="1" i="1" dirty="0">
                <a:solidFill>
                  <a:srgbClr val="002060"/>
                </a:solidFill>
              </a:rPr>
              <a:t>.-</a:t>
            </a:r>
            <a:r>
              <a:rPr lang="es-ES" sz="2000" b="1" i="1" dirty="0" err="1">
                <a:solidFill>
                  <a:srgbClr val="002060"/>
                </a:solidFill>
              </a:rPr>
              <a:t>prnl</a:t>
            </a:r>
            <a:r>
              <a:rPr lang="es-ES" sz="2000" b="1" i="1" dirty="0">
                <a:solidFill>
                  <a:srgbClr val="002060"/>
                </a:solidFill>
              </a:rPr>
              <a:t>.</a:t>
            </a:r>
            <a:r>
              <a:rPr lang="es-ES" sz="2000" b="1" dirty="0">
                <a:solidFill>
                  <a:srgbClr val="002060"/>
                </a:solidFill>
              </a:rPr>
              <a:t> Dar pasto [al ganado].</a:t>
            </a:r>
          </a:p>
          <a:p>
            <a:r>
              <a:rPr lang="es-ES" sz="2000" b="1" i="1" dirty="0" err="1">
                <a:solidFill>
                  <a:srgbClr val="002060"/>
                </a:solidFill>
              </a:rPr>
              <a:t>fig.</a:t>
            </a:r>
            <a:r>
              <a:rPr lang="es-ES" sz="2000" b="1" dirty="0" err="1">
                <a:solidFill>
                  <a:srgbClr val="002060"/>
                </a:solidFill>
              </a:rPr>
              <a:t>Instruir</a:t>
            </a:r>
            <a:r>
              <a:rPr lang="es-ES" sz="2000" b="1" dirty="0">
                <a:solidFill>
                  <a:srgbClr val="002060"/>
                </a:solidFill>
              </a:rPr>
              <a:t>, enseñar, dar pasto espiritual</a:t>
            </a:r>
            <a:r>
              <a:rPr lang="es-ES" sz="2000" b="1" dirty="0" smtClean="0">
                <a:solidFill>
                  <a:srgbClr val="002060"/>
                </a:solidFill>
              </a:rPr>
              <a:t>.</a:t>
            </a:r>
            <a:endParaRPr lang="es-ES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uiExpand="1" build="p" animBg="1"/>
      <p:bldP spid="6" grpId="0" animBg="1"/>
      <p:bldP spid="3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534400" cy="4648200"/>
          </a:xfrm>
          <a:noFill/>
        </p:spPr>
        <p:txBody>
          <a:bodyPr/>
          <a:lstStyle/>
          <a:p>
            <a:r>
              <a:rPr lang="es-MX" sz="3600" b="1" dirty="0" smtClean="0"/>
              <a:t>Edifican, perfeccionan (capacitan), entrenan a los miembros, </a:t>
            </a:r>
            <a:r>
              <a:rPr lang="es-MX" sz="3600" b="1" dirty="0" smtClean="0">
                <a:solidFill>
                  <a:srgbClr val="00B0F0"/>
                </a:solidFill>
              </a:rPr>
              <a:t>Ef. 4:11-12</a:t>
            </a:r>
            <a:r>
              <a:rPr lang="es-MX" sz="3600" b="1" dirty="0" smtClean="0"/>
              <a:t> </a:t>
            </a:r>
            <a:endParaRPr lang="es-MX" sz="3600" dirty="0" smtClean="0"/>
          </a:p>
          <a:p>
            <a:r>
              <a:rPr lang="es-MX" sz="3600" b="1" dirty="0" smtClean="0"/>
              <a:t>Requiere mucho </a:t>
            </a:r>
            <a:r>
              <a:rPr lang="es-MX" sz="3600" b="1" u="sng" dirty="0" smtClean="0"/>
              <a:t>estudio</a:t>
            </a:r>
            <a:r>
              <a:rPr lang="es-MX" sz="3600" b="1" dirty="0" smtClean="0"/>
              <a:t> y </a:t>
            </a:r>
            <a:r>
              <a:rPr lang="es-MX" sz="3600" b="1" u="sng" dirty="0" smtClean="0"/>
              <a:t>mucha obra personal</a:t>
            </a:r>
            <a:r>
              <a:rPr lang="es-MX" sz="3600" b="1" dirty="0" smtClean="0"/>
              <a:t>. </a:t>
            </a:r>
          </a:p>
          <a:p>
            <a:r>
              <a:rPr lang="es-MX" sz="3600" b="1" dirty="0" smtClean="0"/>
              <a:t>Visitan miembros con problemas de salud, miembros nuevos o recién restaurados.</a:t>
            </a:r>
            <a:endParaRPr lang="es-MX" sz="3600" dirty="0" smtClean="0"/>
          </a:p>
          <a:p>
            <a:endParaRPr lang="es-MX" dirty="0" smtClean="0"/>
          </a:p>
          <a:p>
            <a:pPr>
              <a:buFont typeface="Monotype Sorts" charset="2"/>
              <a:buNone/>
            </a:pPr>
            <a:endParaRPr lang="es-MX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019800" y="228600"/>
            <a:ext cx="2819400" cy="914400"/>
          </a:xfrm>
          <a:ln w="28575">
            <a:solidFill>
              <a:schemeClr val="accent6"/>
            </a:solidFill>
          </a:ln>
        </p:spPr>
        <p:txBody>
          <a:bodyPr/>
          <a:lstStyle/>
          <a:p>
            <a:pPr algn="r">
              <a:defRPr/>
            </a:pPr>
            <a:r>
              <a:rPr lang="es-MX" sz="2400" b="1" dirty="0" smtClean="0"/>
              <a:t>El Papel de los Ancianos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winkle">
  <a:themeElements>
    <a:clrScheme name="Twinkle 7">
      <a:dk1>
        <a:srgbClr val="660033"/>
      </a:dk1>
      <a:lt1>
        <a:srgbClr val="FFFFFF"/>
      </a:lt1>
      <a:dk2>
        <a:srgbClr val="990066"/>
      </a:dk2>
      <a:lt2>
        <a:srgbClr val="FFFF66"/>
      </a:lt2>
      <a:accent1>
        <a:srgbClr val="9933FF"/>
      </a:accent1>
      <a:accent2>
        <a:srgbClr val="00CCCC"/>
      </a:accent2>
      <a:accent3>
        <a:srgbClr val="CAAAB8"/>
      </a:accent3>
      <a:accent4>
        <a:srgbClr val="DADADA"/>
      </a:accent4>
      <a:accent5>
        <a:srgbClr val="CAADFF"/>
      </a:accent5>
      <a:accent6>
        <a:srgbClr val="00B9B9"/>
      </a:accent6>
      <a:hlink>
        <a:srgbClr val="CC66FF"/>
      </a:hlink>
      <a:folHlink>
        <a:srgbClr val="D60093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winkle 1">
        <a:dk1>
          <a:srgbClr val="2A004E"/>
        </a:dk1>
        <a:lt1>
          <a:srgbClr val="FFFFFF"/>
        </a:lt1>
        <a:dk2>
          <a:srgbClr val="500093"/>
        </a:dk2>
        <a:lt2>
          <a:srgbClr val="00CCCC"/>
        </a:lt2>
        <a:accent1>
          <a:srgbClr val="D60093"/>
        </a:accent1>
        <a:accent2>
          <a:srgbClr val="0000FF"/>
        </a:accent2>
        <a:accent3>
          <a:srgbClr val="B3AAC8"/>
        </a:accent3>
        <a:accent4>
          <a:srgbClr val="DADADA"/>
        </a:accent4>
        <a:accent5>
          <a:srgbClr val="E8AAC8"/>
        </a:accent5>
        <a:accent6>
          <a:srgbClr val="0000E7"/>
        </a:accent6>
        <a:hlink>
          <a:srgbClr val="FFFF00"/>
        </a:hlink>
        <a:folHlink>
          <a:srgbClr val="7500D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CC99FF"/>
        </a:accent1>
        <a:accent2>
          <a:srgbClr val="3366FF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777777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BDBDBD"/>
        </a:accent5>
        <a:accent6>
          <a:srgbClr val="B8B8B8"/>
        </a:accent6>
        <a:hlink>
          <a:srgbClr val="4D4D4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00CCCC"/>
        </a:lt1>
        <a:dk2>
          <a:srgbClr val="FFFFCC"/>
        </a:dk2>
        <a:lt2>
          <a:srgbClr val="009999"/>
        </a:lt2>
        <a:accent1>
          <a:srgbClr val="CC99FF"/>
        </a:accent1>
        <a:accent2>
          <a:srgbClr val="3366FF"/>
        </a:accent2>
        <a:accent3>
          <a:srgbClr val="AAE2E2"/>
        </a:accent3>
        <a:accent4>
          <a:srgbClr val="000000"/>
        </a:accent4>
        <a:accent5>
          <a:srgbClr val="E2CAFF"/>
        </a:accent5>
        <a:accent6>
          <a:srgbClr val="2D5CE7"/>
        </a:accent6>
        <a:hlink>
          <a:srgbClr val="00CCFF"/>
        </a:hlink>
        <a:folHlink>
          <a:srgbClr val="00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3300"/>
        </a:dk1>
        <a:lt1>
          <a:srgbClr val="FFFFFF"/>
        </a:lt1>
        <a:dk2>
          <a:srgbClr val="669900"/>
        </a:dk2>
        <a:lt2>
          <a:srgbClr val="FFCC66"/>
        </a:lt2>
        <a:accent1>
          <a:srgbClr val="990033"/>
        </a:accent1>
        <a:accent2>
          <a:srgbClr val="FF9933"/>
        </a:accent2>
        <a:accent3>
          <a:srgbClr val="B8CAAA"/>
        </a:accent3>
        <a:accent4>
          <a:srgbClr val="DADADA"/>
        </a:accent4>
        <a:accent5>
          <a:srgbClr val="CAAAAD"/>
        </a:accent5>
        <a:accent6>
          <a:srgbClr val="E78A2D"/>
        </a:accent6>
        <a:hlink>
          <a:srgbClr val="CCCC00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6">
        <a:dk1>
          <a:srgbClr val="663300"/>
        </a:dk1>
        <a:lt1>
          <a:srgbClr val="FFFFFF"/>
        </a:lt1>
        <a:dk2>
          <a:srgbClr val="CC6600"/>
        </a:dk2>
        <a:lt2>
          <a:srgbClr val="FFCC00"/>
        </a:lt2>
        <a:accent1>
          <a:srgbClr val="990033"/>
        </a:accent1>
        <a:accent2>
          <a:srgbClr val="FF0033"/>
        </a:accent2>
        <a:accent3>
          <a:srgbClr val="E2B8AA"/>
        </a:accent3>
        <a:accent4>
          <a:srgbClr val="DADADA"/>
        </a:accent4>
        <a:accent5>
          <a:srgbClr val="CAAAAD"/>
        </a:accent5>
        <a:accent6>
          <a:srgbClr val="E7002D"/>
        </a:accent6>
        <a:hlink>
          <a:srgbClr val="CC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7">
        <a:dk1>
          <a:srgbClr val="660033"/>
        </a:dk1>
        <a:lt1>
          <a:srgbClr val="FFFFFF"/>
        </a:lt1>
        <a:dk2>
          <a:srgbClr val="990066"/>
        </a:dk2>
        <a:lt2>
          <a:srgbClr val="FFFF66"/>
        </a:lt2>
        <a:accent1>
          <a:srgbClr val="9933FF"/>
        </a:accent1>
        <a:accent2>
          <a:srgbClr val="00CCCC"/>
        </a:accent2>
        <a:accent3>
          <a:srgbClr val="CAAAB8"/>
        </a:accent3>
        <a:accent4>
          <a:srgbClr val="DADADA"/>
        </a:accent4>
        <a:accent5>
          <a:srgbClr val="CAADFF"/>
        </a:accent5>
        <a:accent6>
          <a:srgbClr val="00B9B9"/>
        </a:accent6>
        <a:hlink>
          <a:srgbClr val="CC66FF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483</TotalTime>
  <Words>1041</Words>
  <Application>Microsoft Office PowerPoint</Application>
  <PresentationFormat>On-screen Show (4:3)</PresentationFormat>
  <Paragraphs>93</Paragraphs>
  <Slides>18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Opulent</vt:lpstr>
      <vt:lpstr>Twinkle</vt:lpstr>
      <vt:lpstr>Ancianos en la Iglesia del Señor. </vt:lpstr>
      <vt:lpstr>El Papel de los Ancianos </vt:lpstr>
      <vt:lpstr>El Papel de los Ancianos </vt:lpstr>
      <vt:lpstr>El Papel de los  Ancianos </vt:lpstr>
      <vt:lpstr>El Papel de los Ancianos </vt:lpstr>
      <vt:lpstr>El Papel de los Ancianos </vt:lpstr>
      <vt:lpstr>El Papel de los Ancianos </vt:lpstr>
      <vt:lpstr>El Papel de los Ancianos </vt:lpstr>
      <vt:lpstr>El Papel de los Ancianos </vt:lpstr>
      <vt:lpstr>El Papel de los Ancianos </vt:lpstr>
      <vt:lpstr>El Papel de los Ancianos </vt:lpstr>
      <vt:lpstr>El Papel de los Ancianos </vt:lpstr>
      <vt:lpstr>VI. Sean sometidos a Prueba.</vt:lpstr>
      <vt:lpstr>Slide 14</vt:lpstr>
      <vt:lpstr>Slide 15</vt:lpstr>
      <vt:lpstr>El Papel de los Ancianos </vt:lpstr>
      <vt:lpstr>El Papel de los Ancianos </vt:lpstr>
      <vt:lpstr>El Papel de los Ancianos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Papel De Los Ancianos</dc:title>
  <dc:creator>Alberto y Lily</dc:creator>
  <cp:lastModifiedBy>Partain</cp:lastModifiedBy>
  <cp:revision>27</cp:revision>
  <dcterms:created xsi:type="dcterms:W3CDTF">2012-10-13T18:41:40Z</dcterms:created>
  <dcterms:modified xsi:type="dcterms:W3CDTF">2014-09-29T15:20:01Z</dcterms:modified>
</cp:coreProperties>
</file>