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</p:sldMasterIdLst>
  <p:notesMasterIdLst>
    <p:notesMasterId r:id="rId30"/>
  </p:notesMasterIdLst>
  <p:sldIdLst>
    <p:sldId id="274" r:id="rId3"/>
    <p:sldId id="275" r:id="rId4"/>
    <p:sldId id="281" r:id="rId5"/>
    <p:sldId id="277" r:id="rId6"/>
    <p:sldId id="276" r:id="rId7"/>
    <p:sldId id="256" r:id="rId8"/>
    <p:sldId id="263" r:id="rId9"/>
    <p:sldId id="278" r:id="rId10"/>
    <p:sldId id="262" r:id="rId11"/>
    <p:sldId id="265" r:id="rId12"/>
    <p:sldId id="280" r:id="rId13"/>
    <p:sldId id="279" r:id="rId14"/>
    <p:sldId id="258" r:id="rId15"/>
    <p:sldId id="287" r:id="rId16"/>
    <p:sldId id="285" r:id="rId17"/>
    <p:sldId id="290" r:id="rId18"/>
    <p:sldId id="293" r:id="rId19"/>
    <p:sldId id="286" r:id="rId20"/>
    <p:sldId id="266" r:id="rId21"/>
    <p:sldId id="267" r:id="rId22"/>
    <p:sldId id="268" r:id="rId23"/>
    <p:sldId id="291" r:id="rId24"/>
    <p:sldId id="261" r:id="rId25"/>
    <p:sldId id="292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DAF17-8311-43BD-99E9-7B987DE07F1C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DE70C-1DD0-4EC2-9660-86B2AA5FAFA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489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E70C-1DD0-4EC2-9660-86B2AA5FAFA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6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56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42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79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B32430-1F2E-4987-A417-A97D6D0C5023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4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04BDE-6632-44BB-8AAE-7B8584FB4FCD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7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68960-9582-4FC5-8405-DEE83F086D5D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76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9628B-9595-4119-BC3B-A9E4BC6BF661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8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5777579-89F7-4DA2-B987-62E77445355E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3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EEF289AD-8659-413F-8C37-37F56583CEDF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0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13BCB-5F26-483D-8B25-427BF1C396DD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3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517C1-8E00-4943-BC48-49AD6C36DE26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7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37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6EC84-B7F6-4D5B-9EC8-C63C2B8AAFDE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06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2833D-3FB5-4380-9C63-D3C0B64E46C6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00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8665F-3B56-4E28-86FD-34BC3F5F81A4}" type="slidenum">
              <a:rPr lang="en-US" smtClean="0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9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35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1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44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97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233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53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995F-727C-41FC-B953-C34C23A83DA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10D86-768B-40B1-8588-A94A8524002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0C198-7B05-4388-89BB-F7FF59CE8E73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8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4.gif"/><Relationship Id="rId7" Type="http://schemas.openxmlformats.org/officeDocument/2006/relationships/image" Target="../media/image1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9.gif"/><Relationship Id="rId5" Type="http://schemas.openxmlformats.org/officeDocument/2006/relationships/image" Target="../media/image5.gif"/><Relationship Id="rId10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OTUS/status/614435467120001024" TargetMode="External"/><Relationship Id="rId2" Type="http://schemas.openxmlformats.org/officeDocument/2006/relationships/hyperlink" Target="https://twitter.com/hashtag/LoveWins?src=has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www.google.com/url?sa=i&amp;rct=j&amp;q=&amp;esrc=s&amp;source=images&amp;cd=&amp;cad=rja&amp;uact=8&amp;ved=0CAcQjRw&amp;url=http://www.bancodeimagenesgratis.com/2012/05/ilustracion-colorida-de-la-bandera-de.html&amp;ei=F-yOVYPFH8ODsAWB_oCIAg&amp;bvm=bv.96783405,d.b2w&amp;psig=AFQjCNEakwzh5wUM7qAaWQKqT35El47pVg&amp;ust=1435516132658117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.metapedia.org/m/index.php?title=Identidad_sexual&amp;action=edit&amp;redlink=1" TargetMode="External"/><Relationship Id="rId7" Type="http://schemas.openxmlformats.org/officeDocument/2006/relationships/hyperlink" Target="http://es.metapedia.org/wiki/Antinatural" TargetMode="External"/><Relationship Id="rId2" Type="http://schemas.openxmlformats.org/officeDocument/2006/relationships/hyperlink" Target="http://es.metapedia.org/wiki/Trastorno_psicol%C3%B3gic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metapedia.org/wiki/Inmoral" TargetMode="External"/><Relationship Id="rId5" Type="http://schemas.openxmlformats.org/officeDocument/2006/relationships/hyperlink" Target="http://es.metapedia.org/wiki/Parafilia" TargetMode="External"/><Relationship Id="rId4" Type="http://schemas.openxmlformats.org/officeDocument/2006/relationships/hyperlink" Target="http://es.metapedia.org/wiki/Perversi%C3%B3n_sexua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US" sz="3600" b="1" dirty="0">
                <a:solidFill>
                  <a:schemeClr val="accent3">
                    <a:lumMod val="50000"/>
                  </a:schemeClr>
                </a:solidFill>
              </a:rPr>
              <a:t>Texas, Arkansas, Kentucky… El matrimonio gay </a:t>
            </a:r>
            <a:r>
              <a:rPr lang="es-US" sz="3600" b="1" dirty="0">
                <a:solidFill>
                  <a:srgbClr val="FF0000"/>
                </a:solidFill>
              </a:rPr>
              <a:t>llega a todo Estados </a:t>
            </a:r>
            <a:r>
              <a:rPr lang="es-US" sz="3600" b="1" dirty="0" smtClean="0">
                <a:solidFill>
                  <a:srgbClr val="FF0000"/>
                </a:solidFill>
              </a:rPr>
              <a:t>Unidos</a:t>
            </a:r>
            <a:endParaRPr lang="es-MX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949"/>
            <a:ext cx="8507288" cy="5001419"/>
          </a:xfrm>
        </p:spPr>
        <p:txBody>
          <a:bodyPr>
            <a:noAutofit/>
          </a:bodyPr>
          <a:lstStyle/>
          <a:p>
            <a:r>
              <a:rPr lang="es-US" sz="3600" dirty="0"/>
              <a:t>El matrimonio homosexual es por fin un </a:t>
            </a:r>
            <a:r>
              <a:rPr lang="es-US" sz="3600" b="1" dirty="0"/>
              <a:t>derecho </a:t>
            </a:r>
            <a:r>
              <a:rPr lang="es-US" sz="3600" dirty="0"/>
              <a:t>a lo largo y ancho de los Estados Unidos.</a:t>
            </a:r>
            <a:endParaRPr lang="es-MX" sz="3600" dirty="0"/>
          </a:p>
          <a:p>
            <a:r>
              <a:rPr lang="es-US" sz="3600" dirty="0"/>
              <a:t>En una decisión histórica, el Tribunal Supremo estadounidense ha tumbado los intentos de estados conservadores de prohibir la unión de personas del mismo sexo</a:t>
            </a:r>
            <a:r>
              <a:rPr lang="es-US" sz="3600" dirty="0" smtClean="0"/>
              <a:t>.</a:t>
            </a:r>
            <a:endParaRPr lang="es-MX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s-MX" sz="1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parajita" panose="020B0604020202020204" pitchFamily="34" charset="0"/>
              </a:rPr>
              <a:t>Por  José Alberto Ocañas</a:t>
            </a:r>
            <a:endParaRPr lang="es-MX" sz="1800" b="1" dirty="0">
              <a:solidFill>
                <a:schemeClr val="tx1"/>
              </a:solidFill>
              <a:latin typeface="Comic Sans MS" panose="030F0702030302020204" pitchFamily="66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51917"/>
            <a:ext cx="8686800" cy="4929411"/>
          </a:xfrm>
        </p:spPr>
        <p:txBody>
          <a:bodyPr/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Rom. 1: 21-32 </a:t>
            </a:r>
            <a:endParaRPr lang="es-ES" sz="3600" u="sng" dirty="0" smtClean="0">
              <a:solidFill>
                <a:srgbClr val="FF0000"/>
              </a:solidFill>
            </a:endParaRPr>
          </a:p>
          <a:p>
            <a:r>
              <a:rPr lang="es-ES" sz="3600" b="1" dirty="0" smtClean="0">
                <a:solidFill>
                  <a:srgbClr val="002060"/>
                </a:solidFill>
              </a:rPr>
              <a:t>V. 24 </a:t>
            </a:r>
            <a:r>
              <a:rPr lang="es-ES" sz="3600" dirty="0" smtClean="0"/>
              <a:t>Dios los entrego </a:t>
            </a:r>
            <a:r>
              <a:rPr lang="es-ES" sz="3600" b="1" dirty="0" smtClean="0">
                <a:solidFill>
                  <a:srgbClr val="002060"/>
                </a:solidFill>
              </a:rPr>
              <a:t>V.26 &amp;28 </a:t>
            </a:r>
            <a:r>
              <a:rPr lang="es-ES" sz="3600" dirty="0" smtClean="0"/>
              <a:t>… </a:t>
            </a:r>
            <a:r>
              <a:rPr lang="es-ES" i="1" dirty="0" smtClean="0">
                <a:solidFill>
                  <a:srgbClr val="7030A0"/>
                </a:solidFill>
              </a:rPr>
              <a:t>expresión judicial en Gr. (alude a entregar un prisionero para la imposición de una sentencia) </a:t>
            </a:r>
          </a:p>
          <a:p>
            <a:r>
              <a:rPr lang="es-ES" sz="3600" dirty="0" smtClean="0"/>
              <a:t>Inmundicia… </a:t>
            </a:r>
            <a:r>
              <a:rPr lang="es-ES" i="1" dirty="0" smtClean="0">
                <a:solidFill>
                  <a:srgbClr val="7030A0"/>
                </a:solidFill>
              </a:rPr>
              <a:t>aplicado frecuentemente a materia putrefacta.</a:t>
            </a:r>
          </a:p>
          <a:p>
            <a:r>
              <a:rPr lang="es-ES" sz="3600" b="1" dirty="0" smtClean="0">
                <a:solidFill>
                  <a:srgbClr val="002060"/>
                </a:solidFill>
              </a:rPr>
              <a:t>V. 26 </a:t>
            </a:r>
            <a:r>
              <a:rPr lang="es-ES" sz="3600" dirty="0" smtClean="0"/>
              <a:t>Pasiones vergonzosas… </a:t>
            </a:r>
            <a:r>
              <a:rPr lang="es-ES" i="1" dirty="0" smtClean="0">
                <a:solidFill>
                  <a:srgbClr val="7030A0"/>
                </a:solidFill>
              </a:rPr>
              <a:t>Conductas Homosexuales</a:t>
            </a:r>
          </a:p>
          <a:p>
            <a:endParaRPr lang="es-ES" i="1" dirty="0" smtClean="0">
              <a:solidFill>
                <a:srgbClr val="7030A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s-ES" sz="2400" b="1" dirty="0" smtClean="0"/>
              <a:t>I.- ¿Qué </a:t>
            </a:r>
            <a:r>
              <a:rPr lang="es-ES" sz="2400" b="1" dirty="0"/>
              <a:t>dice la Biblia sobre la homosexualidad?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1611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400599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2060"/>
                </a:solidFill>
              </a:rPr>
              <a:t>V. 27 </a:t>
            </a:r>
            <a:r>
              <a:rPr lang="es-ES" sz="3600" dirty="0" smtClean="0"/>
              <a:t>recibiendo la retribución…</a:t>
            </a:r>
          </a:p>
          <a:p>
            <a:r>
              <a:rPr lang="es-ES" i="1" dirty="0" smtClean="0">
                <a:solidFill>
                  <a:srgbClr val="0070C0"/>
                </a:solidFill>
              </a:rPr>
              <a:t>Estos son algunos ejemplos: Sífilis, Gonorrea &amp; VIH</a:t>
            </a:r>
          </a:p>
          <a:p>
            <a:endParaRPr lang="es-ES" i="1" dirty="0">
              <a:solidFill>
                <a:srgbClr val="0070C0"/>
              </a:solidFill>
            </a:endParaRPr>
          </a:p>
          <a:p>
            <a:endParaRPr lang="es-ES" i="1" dirty="0" smtClean="0">
              <a:solidFill>
                <a:srgbClr val="0070C0"/>
              </a:solidFill>
            </a:endParaRPr>
          </a:p>
          <a:p>
            <a:endParaRPr lang="es-ES" i="1" dirty="0">
              <a:solidFill>
                <a:srgbClr val="0070C0"/>
              </a:solidFill>
            </a:endParaRPr>
          </a:p>
          <a:p>
            <a:endParaRPr lang="es-ES" i="1" dirty="0" smtClean="0">
              <a:solidFill>
                <a:srgbClr val="0070C0"/>
              </a:solidFill>
            </a:endParaRPr>
          </a:p>
          <a:p>
            <a:endParaRPr lang="es-ES" sz="3600" dirty="0" smtClean="0">
              <a:solidFill>
                <a:srgbClr val="002060"/>
              </a:solidFill>
            </a:endParaRPr>
          </a:p>
          <a:p>
            <a:r>
              <a:rPr lang="es-ES" sz="3600" b="1" dirty="0" smtClean="0">
                <a:solidFill>
                  <a:srgbClr val="002060"/>
                </a:solidFill>
              </a:rPr>
              <a:t>V. 32 </a:t>
            </a:r>
            <a:r>
              <a:rPr lang="es-ES" sz="3600" u="sng" dirty="0" smtClean="0">
                <a:solidFill>
                  <a:srgbClr val="FF0000"/>
                </a:solidFill>
              </a:rPr>
              <a:t>Son Dignos de Muerte.</a:t>
            </a:r>
          </a:p>
          <a:p>
            <a:endParaRPr lang="es-ES" i="1" dirty="0" smtClean="0">
              <a:solidFill>
                <a:srgbClr val="7030A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s-ES" sz="2400" b="1" dirty="0" smtClean="0"/>
              <a:t>I.- ¿Qué </a:t>
            </a:r>
            <a:r>
              <a:rPr lang="es-ES" sz="2400" b="1" dirty="0"/>
              <a:t>dice la Biblia sobre la homosexualidad? </a:t>
            </a:r>
            <a:endParaRPr lang="es-MX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7040"/>
            <a:ext cx="4320480" cy="285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7"/>
          <a:stretch/>
        </p:blipFill>
        <p:spPr>
          <a:xfrm>
            <a:off x="4985844" y="2924157"/>
            <a:ext cx="3456384" cy="305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3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006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Dt. 21:10 </a:t>
            </a:r>
            <a:r>
              <a:rPr lang="es-ES" sz="2800" i="1" dirty="0" smtClean="0">
                <a:solidFill>
                  <a:srgbClr val="0070C0"/>
                </a:solidFill>
              </a:rPr>
              <a:t>vieres entre los cautivos a </a:t>
            </a:r>
            <a:r>
              <a:rPr lang="es-ES" sz="2800" b="1" i="1" dirty="0" smtClean="0">
                <a:solidFill>
                  <a:srgbClr val="7030A0"/>
                </a:solidFill>
              </a:rPr>
              <a:t>UNA MUJER…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1ª Cor. </a:t>
            </a:r>
            <a:r>
              <a:rPr lang="es-ES" b="1" dirty="0">
                <a:solidFill>
                  <a:srgbClr val="002060"/>
                </a:solidFill>
              </a:rPr>
              <a:t>6:9 </a:t>
            </a:r>
            <a:r>
              <a:rPr lang="es-ES" dirty="0"/>
              <a:t>dice: "¿no sabéis que los injustos no heredarán el reino de Dios? No erréis; ni los fornicarios, ni los idólatras, ni los adúlteros, ni los AFEMINADOS,</a:t>
            </a:r>
            <a:r>
              <a:rPr lang="es-ES" sz="2800" i="1" dirty="0">
                <a:solidFill>
                  <a:srgbClr val="0070C0"/>
                </a:solidFill>
              </a:rPr>
              <a:t> NI LOS QUE SE ECHAN CON VARONES... </a:t>
            </a:r>
            <a:r>
              <a:rPr lang="es-ES" sz="2800" i="1" dirty="0" smtClean="0">
                <a:solidFill>
                  <a:srgbClr val="0070C0"/>
                </a:solidFill>
              </a:rPr>
              <a:t> </a:t>
            </a:r>
            <a:r>
              <a:rPr lang="es-ES" sz="2800" dirty="0" smtClean="0">
                <a:solidFill>
                  <a:srgbClr val="7030A0"/>
                </a:solidFill>
              </a:rPr>
              <a:t>(Homosexuales </a:t>
            </a:r>
            <a:r>
              <a:rPr lang="es-ES" sz="2800" dirty="0" smtClean="0"/>
              <a:t>LBLA</a:t>
            </a:r>
            <a:r>
              <a:rPr lang="es-ES" sz="28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Lev. 18:22-30 </a:t>
            </a:r>
            <a:r>
              <a:rPr lang="es-ES" dirty="0" smtClean="0"/>
              <a:t>Siempre ha sido abominación a Jehová, este tipo de practicas.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1ª Tim. 1:9-10 </a:t>
            </a:r>
            <a:r>
              <a:rPr lang="es-ES" dirty="0" smtClean="0"/>
              <a:t>Los transgresores y desobedientes… (sodomitas)</a:t>
            </a:r>
          </a:p>
          <a:p>
            <a:endParaRPr lang="es-MX" sz="2800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s-ES" sz="2400" b="1" dirty="0" smtClean="0"/>
              <a:t>I.- ¿Qué </a:t>
            </a:r>
            <a:r>
              <a:rPr lang="es-ES" sz="2400" b="1" dirty="0"/>
              <a:t>dice la Biblia sobre la homosexualidad?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709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/>
          </a:bodyPr>
          <a:lstStyle/>
          <a:p>
            <a:r>
              <a:rPr lang="es-ES" dirty="0"/>
              <a:t>El mandato de Dios al hombre fue que se multiplicarán. </a:t>
            </a:r>
            <a:r>
              <a:rPr lang="es-ES" b="1" dirty="0" smtClean="0">
                <a:solidFill>
                  <a:srgbClr val="002060"/>
                </a:solidFill>
              </a:rPr>
              <a:t>Gen. 1:28</a:t>
            </a:r>
          </a:p>
          <a:p>
            <a:r>
              <a:rPr lang="es-ES" dirty="0" smtClean="0"/>
              <a:t>¿</a:t>
            </a:r>
            <a:r>
              <a:rPr lang="es-ES" dirty="0"/>
              <a:t>Cómo pueden dos </a:t>
            </a:r>
            <a:r>
              <a:rPr lang="es-ES" dirty="0" smtClean="0"/>
              <a:t>varones </a:t>
            </a:r>
            <a:r>
              <a:rPr lang="es-ES" dirty="0"/>
              <a:t>tener </a:t>
            </a:r>
            <a:r>
              <a:rPr lang="es-ES" dirty="0" smtClean="0"/>
              <a:t>hijos conforme </a:t>
            </a:r>
            <a:r>
              <a:rPr lang="es-ES" dirty="0"/>
              <a:t>al mandato de Dios de fructificar</a:t>
            </a:r>
            <a:r>
              <a:rPr lang="es-ES" dirty="0" smtClean="0"/>
              <a:t>? </a:t>
            </a:r>
          </a:p>
          <a:p>
            <a:r>
              <a:rPr lang="es-ES" dirty="0" smtClean="0"/>
              <a:t>¿cómo </a:t>
            </a:r>
            <a:r>
              <a:rPr lang="es-ES" dirty="0"/>
              <a:t>pueden dos lesbianas tener hijos propios y cumplir el mandato de Dios de fructificar? </a:t>
            </a:r>
            <a:endParaRPr lang="es-ES" dirty="0" smtClean="0"/>
          </a:p>
          <a:p>
            <a:r>
              <a:rPr lang="es-ES" dirty="0" smtClean="0"/>
              <a:t>Dios </a:t>
            </a:r>
            <a:r>
              <a:rPr lang="es-ES" dirty="0"/>
              <a:t>es claro en su Palabra </a:t>
            </a:r>
            <a:r>
              <a:rPr lang="es-ES" dirty="0" smtClean="0"/>
              <a:t>El </a:t>
            </a:r>
            <a:r>
              <a:rPr lang="es-ES" dirty="0"/>
              <a:t>creó a un hombre y a una mujer, </a:t>
            </a:r>
            <a:r>
              <a:rPr lang="es-ES" dirty="0" smtClean="0"/>
              <a:t>NO </a:t>
            </a:r>
            <a:r>
              <a:rPr lang="es-ES" dirty="0"/>
              <a:t>creó un tercer sexo. </a:t>
            </a:r>
            <a:endParaRPr lang="es-MX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s-ES" sz="2400" b="1" dirty="0" smtClean="0"/>
              <a:t>I.- ¿Qué </a:t>
            </a:r>
            <a:r>
              <a:rPr lang="es-ES" sz="2400" b="1" dirty="0"/>
              <a:t>dice la Biblia sobre la homosexualidad?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434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Content Placeholder 3" descr="juicio 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3319" name="Picture 5" descr="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5150"/>
            <a:ext cx="457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334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 descr="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60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8" descr="letra-j-fuego-negro[1]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45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9" descr="u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496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0" descr="letra-i-fuego-negro[1]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311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1" descr="c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5826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2" descr="letra-i-fuego-negro[1]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5788"/>
            <a:ext cx="3111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3" descr="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623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4" descr="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500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5" descr="d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53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6" descr="e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53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7" descr="d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533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letra-i-fuego-negro[1]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57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9" descr="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5270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0" descr="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4206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letra-i-fuego-negro[1]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11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letra-i-fuego-negro[1]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2" y="1772816"/>
            <a:ext cx="311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8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5"/>
            <a:ext cx="37444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13658" y="1700808"/>
            <a:ext cx="4402358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s-E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1.-La causa de la destrucción fue la maldad en extremo </a:t>
            </a:r>
            <a:endParaRPr lang="es-E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Gen. </a:t>
            </a:r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18:20; 19:23-25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Jud. </a:t>
            </a:r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6-7</a:t>
            </a:r>
            <a:endParaRPr lang="es-ES_tradnl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2.-Abrahám intercede por las ciudades ante Dios </a:t>
            </a:r>
            <a:r>
              <a:rPr lang="es-ES_tradn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(Gen 18:23-26)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6512" y="-27384"/>
            <a:ext cx="9144000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II. EL JUICIO DE DIOS EN LA DESTRUCCION DE SODOMA Y GOMORRA.</a:t>
            </a:r>
          </a:p>
        </p:txBody>
      </p:sp>
    </p:spTree>
    <p:extLst>
      <p:ext uri="{BB962C8B-B14F-4D97-AF65-F5344CB8AC3E}">
        <p14:creationId xmlns:p14="http://schemas.microsoft.com/office/powerpoint/2010/main" val="23787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447800"/>
            <a:ext cx="3622303" cy="4876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Si </a:t>
            </a: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hubiese </a:t>
            </a:r>
            <a:r>
              <a:rPr lang="es-ES_tradn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50 </a:t>
            </a: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justos, luego bajó a</a:t>
            </a:r>
            <a:r>
              <a:rPr lang="es-ES_tradn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45-40-30-20-10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3.-Solo Lot y su familia (cuatro </a:t>
            </a:r>
            <a:r>
              <a:rPr lang="es-ES_tradn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personas) </a:t>
            </a:r>
            <a:r>
              <a:rPr lang="es-ES_tradnl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no se habían contaminado </a:t>
            </a:r>
            <a:endParaRPr lang="es-ES_tradnl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2ª </a:t>
            </a:r>
            <a:r>
              <a:rPr lang="es-ES_tradn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Ped. </a:t>
            </a:r>
            <a:r>
              <a:rPr lang="es-ES_tradn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2:6-9</a:t>
            </a:r>
            <a:endParaRPr lang="es-ES_tradnl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Content Placeholder 3" descr="juicio 3 sodomaygomorr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908720"/>
            <a:ext cx="4773737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09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“LOS </a:t>
            </a:r>
            <a:r>
              <a:rPr lang="es-ES_tradn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JUICIOS </a:t>
            </a:r>
            <a:r>
              <a:rPr lang="es-ES_trad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DE DIOS</a:t>
            </a:r>
            <a:r>
              <a:rPr lang="es-ES_tradn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”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9167" y="1412776"/>
            <a:ext cx="4258817" cy="491182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Jue. 19-21</a:t>
            </a:r>
            <a:r>
              <a:rPr lang="es-ES_tradn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Las consecuencias fueron devastadoras.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_tradnl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Casi fue exterminada una de las tribus de Israel por esta causa.</a:t>
            </a:r>
            <a:endParaRPr lang="es-ES_tradnl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03575"/>
            <a:ext cx="8229600" cy="609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“LOS </a:t>
            </a:r>
            <a:r>
              <a:rPr lang="es-ES_tradn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JUICIOS </a:t>
            </a:r>
            <a:r>
              <a:rPr lang="es-ES_trad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DE DIOS</a:t>
            </a:r>
            <a:r>
              <a:rPr lang="es-ES_tradnl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”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5152" y="-27384"/>
            <a:ext cx="9155360" cy="1077218"/>
          </a:xfrm>
          <a:prstGeom prst="rect">
            <a:avLst/>
          </a:prstGeom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II. EL JUICIO DE DIOS EN LA DESTRUCCION DE LOS GABAAITAS.</a:t>
            </a:r>
            <a:endParaRPr lang="es-ES_tradnl" sz="32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851782" cy="47479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8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80512" cy="12562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III.- La Voluntad de Dios en cuanto al Matrimonio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>
          <a:xfrm>
            <a:off x="683568" y="1556792"/>
            <a:ext cx="7612594" cy="4584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0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5100" dirty="0" smtClean="0">
                <a:latin typeface="Comic Sans MS"/>
                <a:ea typeface="Calibri"/>
                <a:cs typeface="Times New Roman"/>
              </a:rPr>
              <a:t>Se origino En el Huerto del Edén.  </a:t>
            </a:r>
            <a:r>
              <a:rPr lang="es-ES" sz="51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Gen 2: 20</a:t>
            </a:r>
            <a:r>
              <a:rPr lang="es-ES" sz="5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MX" sz="5100" dirty="0" smtClean="0">
                <a:ea typeface="Calibri"/>
                <a:cs typeface="Georgia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5100" dirty="0" smtClean="0">
                <a:ea typeface="Calibri"/>
                <a:cs typeface="Georgia"/>
              </a:rPr>
              <a:t>…</a:t>
            </a:r>
            <a:r>
              <a:rPr lang="es-ES" sz="5100" dirty="0" smtClean="0">
                <a:latin typeface="Calibri"/>
                <a:ea typeface="Calibri"/>
                <a:cs typeface="Times New Roman"/>
              </a:rPr>
              <a:t>mas </a:t>
            </a:r>
            <a:r>
              <a:rPr lang="es-ES" sz="5100" dirty="0">
                <a:latin typeface="Calibri"/>
                <a:ea typeface="Calibri"/>
                <a:cs typeface="Times New Roman"/>
              </a:rPr>
              <a:t>para Adán </a:t>
            </a:r>
            <a:r>
              <a:rPr lang="es-ES" sz="5100" b="1" u="sng" dirty="0">
                <a:latin typeface="Calibri"/>
                <a:ea typeface="Calibri"/>
                <a:cs typeface="Times New Roman"/>
              </a:rPr>
              <a:t>no se hayo ayuda idónea Para él</a:t>
            </a:r>
            <a:r>
              <a:rPr lang="es-ES" sz="5100" dirty="0" smtClean="0">
                <a:latin typeface="Calibri"/>
                <a:ea typeface="Calibri"/>
                <a:cs typeface="Times New Roman"/>
              </a:rPr>
              <a:t>.</a:t>
            </a:r>
            <a:endParaRPr lang="es-MX" sz="3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51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Gen 2</a:t>
            </a:r>
            <a:r>
              <a:rPr lang="es-MX" sz="51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: 21</a:t>
            </a:r>
            <a:r>
              <a:rPr lang="es-MX" sz="5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MX" sz="5100" dirty="0">
                <a:latin typeface="Calibri"/>
                <a:ea typeface="Calibri"/>
                <a:cs typeface="Times New Roman"/>
              </a:rPr>
              <a:t>-</a:t>
            </a:r>
            <a:r>
              <a:rPr lang="es-MX" sz="5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MX" sz="51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22</a:t>
            </a:r>
            <a:r>
              <a:rPr lang="es-MX" sz="5100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es-MX" sz="5100" dirty="0">
                <a:latin typeface="Calibri"/>
                <a:ea typeface="Calibri"/>
                <a:cs typeface="Times New Roman"/>
              </a:rPr>
              <a:t>Y de la costilla que Jehová Dios tomó del hombre, </a:t>
            </a:r>
            <a:r>
              <a:rPr lang="es-MX" sz="5100" b="1" dirty="0">
                <a:latin typeface="Calibri"/>
                <a:ea typeface="Calibri"/>
                <a:cs typeface="Times New Roman"/>
              </a:rPr>
              <a:t>hizo una mujer, y la trajo al hombre.</a:t>
            </a:r>
            <a:r>
              <a:rPr lang="es-MX" sz="5100" dirty="0">
                <a:latin typeface="Calibri"/>
                <a:ea typeface="Calibri"/>
                <a:cs typeface="Times New Roman"/>
              </a:rPr>
              <a:t> </a:t>
            </a:r>
            <a:endParaRPr lang="es-MX" sz="3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5100" dirty="0">
                <a:latin typeface="Calibri"/>
                <a:ea typeface="Calibri"/>
                <a:cs typeface="Times New Roman"/>
              </a:rPr>
              <a:t>A</a:t>
            </a:r>
            <a:r>
              <a:rPr lang="es-MX" sz="5100" dirty="0" smtClean="0">
                <a:latin typeface="Calibri"/>
                <a:ea typeface="Calibri"/>
                <a:cs typeface="Times New Roman"/>
              </a:rPr>
              <a:t>l </a:t>
            </a:r>
            <a:r>
              <a:rPr lang="es-MX" sz="5100" b="1" dirty="0">
                <a:latin typeface="Calibri"/>
                <a:ea typeface="Calibri"/>
                <a:cs typeface="Times New Roman"/>
              </a:rPr>
              <a:t>proveer Dios para esta necesidad</a:t>
            </a:r>
            <a:r>
              <a:rPr lang="es-MX" sz="5100" dirty="0">
                <a:latin typeface="Calibri"/>
                <a:ea typeface="Calibri"/>
                <a:cs typeface="Times New Roman"/>
              </a:rPr>
              <a:t> del primer hombre sobre esta tierra, </a:t>
            </a:r>
            <a:r>
              <a:rPr lang="es-MX" sz="5100" dirty="0" smtClean="0">
                <a:latin typeface="Calibri"/>
                <a:ea typeface="Calibri"/>
                <a:cs typeface="Times New Roman"/>
              </a:rPr>
              <a:t>es como </a:t>
            </a:r>
            <a:r>
              <a:rPr lang="es-MX" sz="5100" dirty="0">
                <a:latin typeface="Calibri"/>
                <a:ea typeface="Calibri"/>
                <a:cs typeface="Times New Roman"/>
              </a:rPr>
              <a:t>tiene su origen el matrimonio.</a:t>
            </a:r>
            <a:endParaRPr lang="es-MX" sz="3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-27383"/>
            <a:ext cx="9180512" cy="100811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III.- La Voluntad de Dios en cuanto al Matrimonio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3340968"/>
          </a:xfrm>
        </p:spPr>
        <p:txBody>
          <a:bodyPr>
            <a:normAutofit/>
          </a:bodyPr>
          <a:lstStyle/>
          <a:p>
            <a:r>
              <a:rPr lang="es-US" sz="3600" u="sng" dirty="0"/>
              <a:t>Cinco jueces han votado a favor, </a:t>
            </a:r>
            <a:r>
              <a:rPr lang="es-US" sz="3600" dirty="0"/>
              <a:t>determinando que la Enmienda 14 de la Constitución ampara el matrimonio gay, mientras que </a:t>
            </a:r>
            <a:r>
              <a:rPr lang="es-US" sz="3600" u="sng" dirty="0"/>
              <a:t>cuatro han votado en contra</a:t>
            </a:r>
            <a:r>
              <a:rPr lang="es-US" sz="3600" u="sng" dirty="0" smtClean="0"/>
              <a:t>.</a:t>
            </a:r>
            <a:endParaRPr lang="es-MX" sz="3600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US" sz="3600" b="1" dirty="0">
                <a:solidFill>
                  <a:schemeClr val="accent3">
                    <a:lumMod val="50000"/>
                  </a:schemeClr>
                </a:solidFill>
              </a:rPr>
              <a:t>Texas, Arkansas, Kentucky… El matrimonio gay </a:t>
            </a:r>
            <a:r>
              <a:rPr lang="es-US" sz="3600" b="1" dirty="0">
                <a:solidFill>
                  <a:srgbClr val="FF0000"/>
                </a:solidFill>
              </a:rPr>
              <a:t>llega a todo Estados </a:t>
            </a:r>
            <a:r>
              <a:rPr lang="es-US" sz="3600" b="1" dirty="0" smtClean="0">
                <a:solidFill>
                  <a:srgbClr val="FF0000"/>
                </a:solidFill>
              </a:rPr>
              <a:t>Unidos</a:t>
            </a:r>
            <a:endParaRPr lang="es-MX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848872" cy="40324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3200" dirty="0" smtClean="0">
                <a:latin typeface="Comic Sans MS"/>
                <a:ea typeface="Calibri"/>
                <a:cs typeface="Comic Sans MS"/>
              </a:rPr>
              <a:t>Es un Pacto solemne entre Un hombre y Una mujer </a:t>
            </a:r>
            <a:r>
              <a:rPr lang="es-MX" sz="3200" b="1" u="sng" dirty="0" smtClean="0">
                <a:latin typeface="Comic Sans MS"/>
                <a:ea typeface="Calibri"/>
                <a:cs typeface="Comic Sans MS"/>
              </a:rPr>
              <a:t>ante</a:t>
            </a:r>
            <a:r>
              <a:rPr lang="es-MX" sz="3200" b="1" u="sng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MX" sz="3200" b="1" u="sng" dirty="0" smtClean="0">
                <a:latin typeface="Comic Sans MS"/>
                <a:ea typeface="Calibri"/>
                <a:cs typeface="Comic Sans MS"/>
              </a:rPr>
              <a:t>Dios.</a:t>
            </a:r>
            <a:endParaRPr lang="es-MX" sz="3200" b="1" u="sng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3200" b="1" dirty="0" smtClean="0">
                <a:solidFill>
                  <a:srgbClr val="002060"/>
                </a:solidFill>
                <a:latin typeface="Comic Sans MS"/>
                <a:ea typeface="Calibri"/>
                <a:cs typeface="Comic Sans MS"/>
              </a:rPr>
              <a:t>1. Prov.2:16-19</a:t>
            </a:r>
            <a:r>
              <a:rPr lang="es-MX" sz="3200" dirty="0" smtClean="0">
                <a:latin typeface="Comic Sans MS"/>
                <a:ea typeface="Calibri"/>
                <a:cs typeface="Comic Sans MS"/>
              </a:rPr>
              <a:t> Hace referencia a que la mujer ha violado este pacto</a:t>
            </a:r>
            <a:r>
              <a:rPr lang="es-MX" sz="3200" dirty="0">
                <a:latin typeface="Comic Sans MS"/>
                <a:ea typeface="Calibri"/>
                <a:cs typeface="Comic Sans MS"/>
              </a:rPr>
              <a:t>.</a:t>
            </a:r>
            <a:endParaRPr lang="es-MX" sz="32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-27383"/>
            <a:ext cx="9180512" cy="100811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III.- La Voluntad de Dios en cuanto al Matrimonio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Así que en </a:t>
            </a:r>
            <a:r>
              <a:rPr lang="es-ES" dirty="0">
                <a:latin typeface="Calibri"/>
                <a:ea typeface="Calibri"/>
                <a:cs typeface="Times New Roman"/>
              </a:rPr>
              <a:t>un matrimonio no solo interviene un Hombre y una Mujer, Primeramente esta Dios validando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esa </a:t>
            </a:r>
            <a:r>
              <a:rPr lang="es-ES" dirty="0">
                <a:latin typeface="Calibri"/>
                <a:ea typeface="Calibri"/>
                <a:cs typeface="Times New Roman"/>
              </a:rPr>
              <a:t>unión. 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El Gobierno legaliza matrimonios </a:t>
            </a:r>
            <a:r>
              <a:rPr lang="es-ES" dirty="0" smtClean="0">
                <a:solidFill>
                  <a:prstClr val="black"/>
                </a:solidFill>
                <a:ea typeface="Calibri"/>
                <a:cs typeface="Times New Roman"/>
              </a:rPr>
              <a:t>de Hombres </a:t>
            </a: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con hombres,</a:t>
            </a:r>
          </a:p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Mujeres con mujeres,</a:t>
            </a:r>
          </a:p>
          <a:p>
            <a:pPr lvl="0">
              <a:lnSpc>
                <a:spcPct val="115000"/>
              </a:lnSpc>
              <a:buClr>
                <a:srgbClr val="A04DA3"/>
              </a:buClr>
            </a:pP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Ahora ya empiezan a legalizar que ellos adopten </a:t>
            </a:r>
            <a:r>
              <a:rPr lang="es-ES" dirty="0" smtClean="0">
                <a:solidFill>
                  <a:prstClr val="black"/>
                </a:solidFill>
                <a:ea typeface="Calibri"/>
                <a:cs typeface="Times New Roman"/>
              </a:rPr>
              <a:t>hijos.</a:t>
            </a:r>
            <a:endParaRPr lang="es-MX" sz="20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Sal</a:t>
            </a:r>
            <a:r>
              <a:rPr lang="es-ES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 127:1</a:t>
            </a:r>
            <a:r>
              <a:rPr lang="es-ES" dirty="0">
                <a:latin typeface="Calibri"/>
                <a:ea typeface="Calibri"/>
                <a:cs typeface="Times New Roman"/>
              </a:rPr>
              <a:t>, "Si Jehová no edificare la casa, en vano trabajan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...”</a:t>
            </a:r>
            <a:endParaRPr lang="es-MX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6512" y="-27383"/>
            <a:ext cx="9180512" cy="1008112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III.- La Voluntad de Dios en cuanto al Matrimonio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1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Que se dirá en la boda?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60848"/>
            <a:ext cx="4824535" cy="4325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dirty="0" smtClean="0"/>
              <a:t>Lo que Dios unió??? no lo separe…</a:t>
            </a:r>
          </a:p>
          <a:p>
            <a:pPr algn="ctr"/>
            <a:r>
              <a:rPr lang="es-MX" sz="3600" dirty="0" smtClean="0"/>
              <a:t>Los Declaro Marido Y ???</a:t>
            </a:r>
          </a:p>
          <a:p>
            <a:pPr algn="ctr"/>
            <a:r>
              <a:rPr lang="es-MX" sz="3600" dirty="0" smtClean="0"/>
              <a:t>El Novio puede Besar a ????</a:t>
            </a:r>
            <a:endParaRPr lang="es-MX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38" y="1988840"/>
            <a:ext cx="402105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sz="5400" b="1" dirty="0" smtClean="0">
                <a:solidFill>
                  <a:srgbClr val="002060"/>
                </a:solidFill>
              </a:rPr>
              <a:t>Conclusión:</a:t>
            </a:r>
            <a:endParaRPr lang="es-MX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3600" dirty="0" smtClean="0"/>
              <a:t>El Matrimonio ha sido definido por Dios.</a:t>
            </a:r>
          </a:p>
          <a:p>
            <a:r>
              <a:rPr lang="es-MX" sz="3600" dirty="0" smtClean="0"/>
              <a:t>El Gobierno de cualquier nación, no tiene </a:t>
            </a:r>
            <a:r>
              <a:rPr lang="es-MX" sz="3600" b="1" dirty="0" smtClean="0"/>
              <a:t>NINGUN</a:t>
            </a:r>
            <a:r>
              <a:rPr lang="es-MX" sz="3600" dirty="0" smtClean="0"/>
              <a:t> derecho de cambiarlo.</a:t>
            </a:r>
          </a:p>
          <a:p>
            <a:r>
              <a:rPr lang="es-MX" sz="3600" dirty="0" smtClean="0"/>
              <a:t>Dice el Juramento de EUA.</a:t>
            </a:r>
          </a:p>
          <a:p>
            <a:r>
              <a:rPr lang="es-ES" dirty="0">
                <a:solidFill>
                  <a:srgbClr val="00B0F0"/>
                </a:solidFill>
              </a:rPr>
              <a:t>"Juro lealtad a la bandera de los Estados Unidos de América y a la </a:t>
            </a:r>
            <a:r>
              <a:rPr lang="es-ES" dirty="0" smtClean="0">
                <a:solidFill>
                  <a:srgbClr val="00B0F0"/>
                </a:solidFill>
              </a:rPr>
              <a:t>república por </a:t>
            </a:r>
            <a:r>
              <a:rPr lang="es-ES" dirty="0">
                <a:solidFill>
                  <a:srgbClr val="00B0F0"/>
                </a:solidFill>
              </a:rPr>
              <a:t>la que se sostiene, </a:t>
            </a:r>
            <a:r>
              <a:rPr lang="es-ES" b="1" i="1" dirty="0" smtClean="0">
                <a:solidFill>
                  <a:srgbClr val="FF0000"/>
                </a:solidFill>
              </a:rPr>
              <a:t>UNA NACIÓN, BAJO DIOS </a:t>
            </a:r>
            <a:r>
              <a:rPr lang="es-ES" dirty="0" smtClean="0">
                <a:solidFill>
                  <a:srgbClr val="00B0F0"/>
                </a:solidFill>
              </a:rPr>
              <a:t>indivisible</a:t>
            </a:r>
            <a:r>
              <a:rPr lang="es-ES" dirty="0">
                <a:solidFill>
                  <a:srgbClr val="00B0F0"/>
                </a:solidFill>
              </a:rPr>
              <a:t>, con libertad y justicia para todos".</a:t>
            </a:r>
            <a:endParaRPr lang="es-MX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sz="5400" b="1" dirty="0" smtClean="0">
                <a:solidFill>
                  <a:srgbClr val="002060"/>
                </a:solidFill>
              </a:rPr>
              <a:t>Conclusión:</a:t>
            </a:r>
            <a:endParaRPr lang="es-MX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La Moneda y los billetes de este país tienen la siguiente inscripción:</a:t>
            </a:r>
          </a:p>
          <a:p>
            <a:endParaRPr lang="es-MX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096344" cy="31514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051720" y="5589240"/>
            <a:ext cx="2772308" cy="7200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140968"/>
            <a:ext cx="460851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6228184" y="3861048"/>
            <a:ext cx="0" cy="22322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3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H</a:t>
            </a:r>
            <a:r>
              <a:rPr lang="es-ES" dirty="0" smtClean="0"/>
              <a:t>ay </a:t>
            </a:r>
            <a:r>
              <a:rPr lang="es-ES" dirty="0"/>
              <a:t>muchas cosas que nos preocupan sobre esta situación. </a:t>
            </a:r>
            <a:endParaRPr lang="es-ES" dirty="0" smtClean="0"/>
          </a:p>
          <a:p>
            <a:r>
              <a:rPr lang="es-ES" dirty="0" smtClean="0"/>
              <a:t>En </a:t>
            </a:r>
            <a:r>
              <a:rPr lang="es-ES" dirty="0"/>
              <a:t>nuestros </a:t>
            </a:r>
            <a:r>
              <a:rPr lang="es-ES" dirty="0" smtClean="0"/>
              <a:t>días, </a:t>
            </a:r>
            <a:r>
              <a:rPr lang="es-ES" dirty="0"/>
              <a:t>hay maestros homosexuales enseñando a nuestros niños y nosotros no nos percatamos muchas veces de los efectos tan negativos que esta situación está provocando en </a:t>
            </a:r>
            <a:r>
              <a:rPr lang="es-ES" dirty="0" smtClean="0"/>
              <a:t>nuestros hijos. </a:t>
            </a:r>
          </a:p>
          <a:p>
            <a:r>
              <a:rPr lang="es-ES" dirty="0" smtClean="0"/>
              <a:t>Se </a:t>
            </a:r>
            <a:r>
              <a:rPr lang="es-ES" dirty="0"/>
              <a:t>les está </a:t>
            </a:r>
            <a:r>
              <a:rPr lang="es-ES" dirty="0" smtClean="0"/>
              <a:t>enseñando </a:t>
            </a:r>
            <a:r>
              <a:rPr lang="es-ES" dirty="0"/>
              <a:t>que el matrimonio entre personas del mismo sexo no es pecado. </a:t>
            </a:r>
            <a:endParaRPr lang="es-E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sz="5400" b="1" dirty="0" smtClean="0">
                <a:solidFill>
                  <a:srgbClr val="002060"/>
                </a:solidFill>
              </a:rPr>
              <a:t>Conclusión:</a:t>
            </a:r>
            <a:endParaRPr lang="es-MX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07288" cy="506916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N</a:t>
            </a:r>
            <a:r>
              <a:rPr lang="es-ES" dirty="0" smtClean="0"/>
              <a:t>uestros </a:t>
            </a:r>
            <a:r>
              <a:rPr lang="es-ES" dirty="0"/>
              <a:t>hijos </a:t>
            </a:r>
            <a:r>
              <a:rPr lang="es-ES" dirty="0" smtClean="0"/>
              <a:t>pueden estar </a:t>
            </a:r>
            <a:r>
              <a:rPr lang="es-ES" dirty="0"/>
              <a:t>en peligro </a:t>
            </a:r>
            <a:r>
              <a:rPr lang="es-ES" dirty="0" smtClean="0"/>
              <a:t>al estar cercas de personas </a:t>
            </a:r>
            <a:r>
              <a:rPr lang="es-ES" dirty="0"/>
              <a:t>como </a:t>
            </a:r>
            <a:r>
              <a:rPr lang="es-ES" dirty="0" smtClean="0"/>
              <a:t>estas. </a:t>
            </a:r>
            <a:endParaRPr lang="es-ES" dirty="0"/>
          </a:p>
          <a:p>
            <a:r>
              <a:rPr lang="es-ES" dirty="0"/>
              <a:t>Debemos tener más conciencia de esta situación y enseñarle a nuestros hijos a valorizar su hombría o su feminidad. </a:t>
            </a:r>
          </a:p>
          <a:p>
            <a:r>
              <a:rPr lang="es-ES" dirty="0"/>
              <a:t>Enseñarles que </a:t>
            </a:r>
            <a:r>
              <a:rPr lang="es-ES" dirty="0" smtClean="0"/>
              <a:t>Dios creo varón </a:t>
            </a:r>
            <a:r>
              <a:rPr lang="es-ES" dirty="0"/>
              <a:t>y </a:t>
            </a:r>
            <a:r>
              <a:rPr lang="es-ES" dirty="0" smtClean="0"/>
              <a:t>hembra </a:t>
            </a:r>
            <a:r>
              <a:rPr lang="es-ES" dirty="0"/>
              <a:t>y no </a:t>
            </a:r>
            <a:r>
              <a:rPr lang="es-ES" sz="3000" i="1" dirty="0" err="1">
                <a:solidFill>
                  <a:srgbClr val="002060"/>
                </a:solidFill>
              </a:rPr>
              <a:t>varónhembra</a:t>
            </a:r>
            <a:r>
              <a:rPr lang="es-ES" sz="3000" i="1" dirty="0">
                <a:solidFill>
                  <a:srgbClr val="002060"/>
                </a:solidFill>
              </a:rPr>
              <a:t>. </a:t>
            </a:r>
            <a:endParaRPr lang="es-ES" sz="3000" i="1" dirty="0" smtClean="0">
              <a:solidFill>
                <a:srgbClr val="002060"/>
              </a:solidFill>
            </a:endParaRPr>
          </a:p>
          <a:p>
            <a:r>
              <a:rPr lang="es-ES" sz="3300" dirty="0" smtClean="0"/>
              <a:t>Ensenarles que esa practica va en contra de la naturaleza, y lo decretado por Dios.</a:t>
            </a:r>
            <a:endParaRPr lang="es-ES" sz="3300" dirty="0"/>
          </a:p>
          <a:p>
            <a:r>
              <a:rPr lang="es-ES" dirty="0"/>
              <a:t>La Palabra de Dios nos dice que estas personas no heredarán el reino de Dios.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s-MX" sz="5400" b="1" dirty="0" smtClean="0">
                <a:solidFill>
                  <a:srgbClr val="002060"/>
                </a:solidFill>
              </a:rPr>
              <a:t>Conclusión:</a:t>
            </a:r>
            <a:endParaRPr lang="es-MX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328592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Sólo si aceptan a Cristo y su plan de </a:t>
            </a:r>
            <a:r>
              <a:rPr lang="es-ES" dirty="0" smtClean="0"/>
              <a:t>salvación </a:t>
            </a:r>
            <a:r>
              <a:rPr lang="es-ES" dirty="0"/>
              <a:t>serán libertados de ese demonio fenomenal que es el homosexualismo. </a:t>
            </a:r>
          </a:p>
          <a:p>
            <a:r>
              <a:rPr lang="es-ES" dirty="0" smtClean="0"/>
              <a:t>Dicen </a:t>
            </a:r>
            <a:r>
              <a:rPr lang="es-ES" dirty="0"/>
              <a:t>Las Sagradas Escrituras en </a:t>
            </a:r>
            <a:r>
              <a:rPr lang="es-ES" dirty="0" smtClean="0"/>
              <a:t>2ª Cor. </a:t>
            </a:r>
            <a:r>
              <a:rPr lang="es-ES" dirty="0"/>
              <a:t>5:17 "De modo que si alguno está en Cristo, nueva criatura es, las cosas viejas pasaron y TODAS fueron hechas nuevas": </a:t>
            </a:r>
            <a:endParaRPr lang="es-ES" dirty="0" smtClean="0"/>
          </a:p>
          <a:p>
            <a:r>
              <a:rPr lang="es-ES" dirty="0" smtClean="0"/>
              <a:t>Cristo </a:t>
            </a:r>
            <a:r>
              <a:rPr lang="es-ES" dirty="0"/>
              <a:t>te dice ven a mi y te haré una nueva criatura. Serás limpio en </a:t>
            </a:r>
            <a:r>
              <a:rPr lang="es-ES" dirty="0" smtClean="0"/>
              <a:t>su Sangre </a:t>
            </a:r>
            <a:r>
              <a:rPr lang="es-ES" dirty="0"/>
              <a:t>y así asegurarás tu entrada al cielo, cuando él venga por su iglesia. </a:t>
            </a:r>
            <a:endParaRPr lang="es-ES" dirty="0" smtClean="0"/>
          </a:p>
          <a:p>
            <a:r>
              <a:rPr lang="es-ES" dirty="0" smtClean="0"/>
              <a:t>Le invitamos </a:t>
            </a:r>
            <a:r>
              <a:rPr lang="es-ES" dirty="0"/>
              <a:t>a disfrutar de las riquezas y la libertad que </a:t>
            </a:r>
            <a:r>
              <a:rPr lang="es-ES" dirty="0" smtClean="0"/>
              <a:t>es en </a:t>
            </a:r>
            <a:r>
              <a:rPr lang="es-ES" dirty="0"/>
              <a:t>Cristo Jesús. </a:t>
            </a:r>
            <a:endParaRPr lang="es-MX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sz="5400" b="1" dirty="0" smtClean="0">
                <a:solidFill>
                  <a:srgbClr val="002060"/>
                </a:solidFill>
              </a:rPr>
              <a:t>Conclusión:</a:t>
            </a:r>
            <a:endParaRPr lang="es-MX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1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5069160"/>
          </a:xfrm>
        </p:spPr>
        <p:txBody>
          <a:bodyPr>
            <a:normAutofit/>
          </a:bodyPr>
          <a:lstStyle/>
          <a:p>
            <a:r>
              <a:rPr lang="es-US" dirty="0" smtClean="0"/>
              <a:t>La </a:t>
            </a:r>
            <a:r>
              <a:rPr lang="es-US" dirty="0"/>
              <a:t>mentalidad de la </a:t>
            </a:r>
            <a:r>
              <a:rPr lang="es-US" dirty="0" smtClean="0"/>
              <a:t>sociedad estadounidense ha </a:t>
            </a:r>
            <a:r>
              <a:rPr lang="es-US" dirty="0"/>
              <a:t>evolucionado de forma radical en los últimos años. </a:t>
            </a:r>
            <a:endParaRPr lang="es-US" dirty="0" smtClean="0"/>
          </a:p>
          <a:p>
            <a:r>
              <a:rPr lang="es-US" dirty="0" smtClean="0"/>
              <a:t>Un </a:t>
            </a:r>
            <a:r>
              <a:rPr lang="es-US" u="sng" dirty="0"/>
              <a:t>sondeo</a:t>
            </a:r>
            <a:r>
              <a:rPr lang="es-US" dirty="0"/>
              <a:t> publicado por Gallup el mes pasado indicaba que el </a:t>
            </a:r>
            <a:r>
              <a:rPr lang="es-US" b="1" dirty="0"/>
              <a:t>60% de los americanos</a:t>
            </a:r>
            <a:r>
              <a:rPr lang="es-US" dirty="0"/>
              <a:t> apoyaba el derecho de dos personas del mismo sexo a casarse. </a:t>
            </a:r>
            <a:endParaRPr lang="es-US" dirty="0" smtClean="0"/>
          </a:p>
          <a:p>
            <a:r>
              <a:rPr lang="es-US" dirty="0" smtClean="0"/>
              <a:t>En </a:t>
            </a:r>
            <a:r>
              <a:rPr lang="es-US" dirty="0"/>
              <a:t>1996, apenas un 27% estaba a favor del matrimonio gay</a:t>
            </a:r>
            <a:r>
              <a:rPr lang="es-US" dirty="0" smtClean="0"/>
              <a:t>.</a:t>
            </a:r>
            <a:endParaRPr lang="es-MX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US" sz="3600" b="1" dirty="0">
                <a:solidFill>
                  <a:schemeClr val="accent3">
                    <a:lumMod val="50000"/>
                  </a:schemeClr>
                </a:solidFill>
              </a:rPr>
              <a:t>Texas, Arkansas, Kentucky… El matrimonio gay </a:t>
            </a:r>
            <a:r>
              <a:rPr lang="es-US" sz="3600" b="1" dirty="0">
                <a:solidFill>
                  <a:srgbClr val="FF0000"/>
                </a:solidFill>
              </a:rPr>
              <a:t>llega a todo Estados </a:t>
            </a:r>
            <a:r>
              <a:rPr lang="es-US" sz="3600" b="1" dirty="0" smtClean="0">
                <a:solidFill>
                  <a:srgbClr val="FF0000"/>
                </a:solidFill>
              </a:rPr>
              <a:t>Unidos</a:t>
            </a:r>
            <a:endParaRPr lang="es-MX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5190678" cy="4968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24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US" sz="3600" b="1" dirty="0" smtClean="0">
                <a:solidFill>
                  <a:schemeClr val="accent3">
                    <a:lumMod val="50000"/>
                  </a:schemeClr>
                </a:solidFill>
              </a:rPr>
              <a:t>Existe una sola persona en </a:t>
            </a:r>
            <a:r>
              <a:rPr lang="es-US" sz="3600" b="1" dirty="0" smtClean="0">
                <a:solidFill>
                  <a:srgbClr val="FF0000"/>
                </a:solidFill>
              </a:rPr>
              <a:t>todo el </a:t>
            </a:r>
            <a:r>
              <a:rPr lang="es-US" sz="3600" b="1" dirty="0" err="1" smtClean="0">
                <a:solidFill>
                  <a:srgbClr val="FF0000"/>
                </a:solidFill>
              </a:rPr>
              <a:t>pais</a:t>
            </a:r>
            <a:r>
              <a:rPr lang="es-US" sz="3600" b="1" dirty="0" smtClean="0">
                <a:solidFill>
                  <a:srgbClr val="FF0000"/>
                </a:solidFill>
              </a:rPr>
              <a:t> </a:t>
            </a:r>
            <a:r>
              <a:rPr lang="es-US" sz="3600" b="1" dirty="0" smtClean="0">
                <a:solidFill>
                  <a:schemeClr val="tx1"/>
                </a:solidFill>
              </a:rPr>
              <a:t>que puede revertir el decreto…</a:t>
            </a:r>
            <a:endParaRPr lang="es-MX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65315"/>
          </a:xfrm>
        </p:spPr>
        <p:txBody>
          <a:bodyPr/>
          <a:lstStyle/>
          <a:p>
            <a:r>
              <a:rPr lang="en-US" dirty="0"/>
              <a:t>Today is a big step in our march toward equality. Gay and lesbian couples now have the right to marry, just like anyone else. </a:t>
            </a:r>
            <a:r>
              <a:rPr lang="es-US" u="sng" dirty="0">
                <a:hlinkClick r:id="rId2"/>
              </a:rPr>
              <a:t>#</a:t>
            </a:r>
            <a:r>
              <a:rPr lang="es-US" u="sng" dirty="0" err="1">
                <a:hlinkClick r:id="rId2"/>
              </a:rPr>
              <a:t>LoveWins</a:t>
            </a:r>
            <a:endParaRPr lang="es-MX" dirty="0"/>
          </a:p>
          <a:p>
            <a:r>
              <a:rPr lang="es-US" dirty="0"/>
              <a:t>— </a:t>
            </a:r>
            <a:r>
              <a:rPr lang="es-US" dirty="0" err="1"/>
              <a:t>President</a:t>
            </a:r>
            <a:r>
              <a:rPr lang="es-US" dirty="0"/>
              <a:t> </a:t>
            </a:r>
            <a:r>
              <a:rPr lang="es-US" dirty="0" smtClean="0"/>
              <a:t>Obama</a:t>
            </a:r>
            <a:r>
              <a:rPr lang="es-MX" dirty="0"/>
              <a:t> </a:t>
            </a:r>
            <a:r>
              <a:rPr lang="es-MX" dirty="0" smtClean="0"/>
              <a:t> </a:t>
            </a:r>
            <a:r>
              <a:rPr lang="es-US" u="sng" dirty="0" smtClean="0">
                <a:hlinkClick r:id="rId3"/>
              </a:rPr>
              <a:t>junio </a:t>
            </a:r>
            <a:r>
              <a:rPr lang="es-US" u="sng" dirty="0">
                <a:hlinkClick r:id="rId3"/>
              </a:rPr>
              <a:t>26, 2015</a:t>
            </a:r>
            <a:endParaRPr lang="es-MX" dirty="0"/>
          </a:p>
          <a:p>
            <a:endParaRPr lang="es-MX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US" sz="3600" b="1" dirty="0" smtClean="0">
                <a:solidFill>
                  <a:schemeClr val="accent3">
                    <a:lumMod val="50000"/>
                  </a:schemeClr>
                </a:solidFill>
              </a:rPr>
              <a:t>Minutos después del dictamen del tribunal supremo, El Presidente escribió: </a:t>
            </a:r>
            <a:endParaRPr lang="es-MX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4" y="1628800"/>
            <a:ext cx="8224322" cy="47525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80512" cy="11521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s-ES" sz="4800" b="1" dirty="0" smtClean="0">
                <a:solidFill>
                  <a:srgbClr val="0070C0"/>
                </a:solidFill>
              </a:rPr>
              <a:t>E </a:t>
            </a:r>
            <a:r>
              <a:rPr lang="es-ES" sz="4800" b="1" dirty="0" smtClean="0">
                <a:solidFill>
                  <a:schemeClr val="bg1"/>
                </a:solidFill>
              </a:rPr>
              <a:t>U </a:t>
            </a:r>
            <a:r>
              <a:rPr lang="es-ES" sz="4800" b="1" dirty="0" smtClean="0">
                <a:solidFill>
                  <a:srgbClr val="FF0000"/>
                </a:solidFill>
              </a:rPr>
              <a:t>A </a:t>
            </a:r>
            <a:r>
              <a:rPr lang="es-ES" b="1" dirty="0" smtClean="0"/>
              <a:t> rumbo  a </a:t>
            </a:r>
            <a:br>
              <a:rPr lang="es-ES" b="1" dirty="0" smtClean="0"/>
            </a:br>
            <a:endParaRPr lang="es-MX" dirty="0"/>
          </a:p>
        </p:txBody>
      </p:sp>
      <p:pic>
        <p:nvPicPr>
          <p:cNvPr id="1026" name="Picture 2" descr="http://1.bp.blogspot.com/-Z6H-Nqgnjuo/U6BYWuDs6yI/AAAAAAACOmE/BHhQ4Gy9x78/s1600/Bandera-de-Estados-Unidos-4th-July-Independence-Day-USA-Flag-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624"/>
            <a:ext cx="5112567" cy="2567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44" y="476672"/>
            <a:ext cx="601216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53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623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44" y="476672"/>
            <a:ext cx="53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a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59221"/>
            <a:ext cx="64807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e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7652" y="445357"/>
            <a:ext cx="7294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1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MX" dirty="0" smtClean="0"/>
              <a:t>Definición: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48464" cy="5832648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smtClean="0"/>
              <a:t>El </a:t>
            </a:r>
            <a:r>
              <a:rPr lang="es-MX" b="1" dirty="0" smtClean="0"/>
              <a:t>homosexualismo</a:t>
            </a:r>
            <a:r>
              <a:rPr lang="es-MX" dirty="0" smtClean="0"/>
              <a:t> (del </a:t>
            </a:r>
            <a:r>
              <a:rPr lang="es-MX" dirty="0" smtClean="0">
                <a:solidFill>
                  <a:srgbClr val="002060"/>
                </a:solidFill>
              </a:rPr>
              <a:t>griego</a:t>
            </a:r>
            <a:r>
              <a:rPr lang="es-MX" dirty="0" smtClean="0"/>
              <a:t>, </a:t>
            </a:r>
            <a:r>
              <a:rPr lang="es-MX" i="1" dirty="0" smtClean="0"/>
              <a:t>homo</a:t>
            </a:r>
            <a:r>
              <a:rPr lang="es-MX" dirty="0" smtClean="0"/>
              <a:t> "igual", y del latín, </a:t>
            </a:r>
            <a:r>
              <a:rPr lang="es-MX" i="1" dirty="0" err="1" smtClean="0"/>
              <a:t>sexus</a:t>
            </a:r>
            <a:r>
              <a:rPr lang="es-MX" dirty="0" smtClean="0"/>
              <a:t> "sexo"), es un </a:t>
            </a:r>
            <a:r>
              <a:rPr lang="es-MX" dirty="0" smtClean="0">
                <a:hlinkClick r:id="rId2" tooltip="Trastorno psicológico"/>
              </a:rPr>
              <a:t>trastorno psicológico</a:t>
            </a:r>
            <a:r>
              <a:rPr lang="es-MX" dirty="0" smtClean="0"/>
              <a:t> del desarrollo de la </a:t>
            </a:r>
            <a:r>
              <a:rPr lang="es-MX" dirty="0" smtClean="0">
                <a:hlinkClick r:id="rId3" tooltip="Identidad sexual (página no existe)"/>
              </a:rPr>
              <a:t>identidad sexual</a:t>
            </a:r>
            <a:r>
              <a:rPr lang="es-MX" dirty="0" smtClean="0"/>
              <a:t> caracterizado por el conjunto de comportamientos y prácticas basadas en la atracción hacia individuos del mismo sexo.</a:t>
            </a:r>
          </a:p>
          <a:p>
            <a:r>
              <a:rPr lang="es-MX" dirty="0" smtClean="0"/>
              <a:t> Por ser un trastorno </a:t>
            </a:r>
            <a:r>
              <a:rPr lang="es-MX" dirty="0" err="1" smtClean="0"/>
              <a:t>psico</a:t>
            </a:r>
            <a:r>
              <a:rPr lang="es-MX" dirty="0" smtClean="0"/>
              <a:t>-sexual, algunos la consideran una </a:t>
            </a:r>
            <a:r>
              <a:rPr lang="es-MX" dirty="0" smtClean="0">
                <a:hlinkClick r:id="rId4" tooltip="Perversión sexual"/>
              </a:rPr>
              <a:t>perversión sexual</a:t>
            </a:r>
            <a:r>
              <a:rPr lang="es-MX" dirty="0" smtClean="0"/>
              <a:t>, más propiamente una </a:t>
            </a:r>
            <a:r>
              <a:rPr lang="es-MX" dirty="0" smtClean="0">
                <a:hlinkClick r:id="rId5" tooltip="Parafilia"/>
              </a:rPr>
              <a:t>parafilia</a:t>
            </a:r>
            <a:r>
              <a:rPr lang="es-MX" dirty="0" smtClean="0"/>
              <a:t>, socialmente </a:t>
            </a:r>
            <a:r>
              <a:rPr lang="es-MX" dirty="0" smtClean="0">
                <a:hlinkClick r:id="rId6" tooltip="Inmoral"/>
              </a:rPr>
              <a:t>inmoral</a:t>
            </a:r>
            <a:r>
              <a:rPr lang="es-MX" dirty="0" smtClean="0"/>
              <a:t> y </a:t>
            </a:r>
            <a:r>
              <a:rPr lang="es-MX" dirty="0" smtClean="0">
                <a:hlinkClick r:id="rId7" tooltip="Antinatural"/>
              </a:rPr>
              <a:t>antinatural</a:t>
            </a:r>
            <a:r>
              <a:rPr lang="es-MX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80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MX" dirty="0" smtClean="0"/>
              <a:t>Definición: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48464" cy="5832648"/>
          </a:xfrm>
        </p:spPr>
        <p:txBody>
          <a:bodyPr>
            <a:normAutofit/>
          </a:bodyPr>
          <a:lstStyle/>
          <a:p>
            <a:pPr algn="ctr"/>
            <a:endParaRPr lang="es-MX" sz="3600" dirty="0" smtClean="0"/>
          </a:p>
          <a:p>
            <a:pPr algn="ctr"/>
            <a:r>
              <a:rPr lang="es-MX" sz="3600" dirty="0" smtClean="0"/>
              <a:t>La desclasificación oficial de la homosexualidad como trastorno en los manuales de salud, fue resultado exclusivo de la presión política de los grupos activistas gay, </a:t>
            </a:r>
            <a:r>
              <a:rPr lang="es-MX" sz="3600" b="1" i="1" dirty="0" smtClean="0"/>
              <a:t>y no como resultado de la investigación científica</a:t>
            </a:r>
            <a:r>
              <a:rPr lang="es-MX" sz="3600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0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96321"/>
            <a:ext cx="9180512" cy="608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80512" cy="12562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I.- ¿Qué </a:t>
            </a:r>
            <a:r>
              <a:rPr lang="es-ES" b="1" dirty="0"/>
              <a:t>dice la Biblia sobre la homosexualidad? 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1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Words>1270</Words>
  <Application>Microsoft Office PowerPoint</Application>
  <PresentationFormat>On-screen Show (4:3)</PresentationFormat>
  <Paragraphs>103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Algerian</vt:lpstr>
      <vt:lpstr>Aparajita</vt:lpstr>
      <vt:lpstr>Arial</vt:lpstr>
      <vt:lpstr>Calibri</vt:lpstr>
      <vt:lpstr>Comic Sans MS</vt:lpstr>
      <vt:lpstr>Georgia</vt:lpstr>
      <vt:lpstr>Times New Roman</vt:lpstr>
      <vt:lpstr>Trebuchet MS</vt:lpstr>
      <vt:lpstr>Wingdings 2</vt:lpstr>
      <vt:lpstr>Office Theme</vt:lpstr>
      <vt:lpstr>Urban</vt:lpstr>
      <vt:lpstr>Texas, Arkansas, Kentucky… El matrimonio gay llega a todo Estados Unidos</vt:lpstr>
      <vt:lpstr>Texas, Arkansas, Kentucky… El matrimonio gay llega a todo Estados Unidos</vt:lpstr>
      <vt:lpstr>Texas, Arkansas, Kentucky… El matrimonio gay llega a todo Estados Unidos</vt:lpstr>
      <vt:lpstr>Existe una sola persona en todo el pais que puede revertir el decreto…</vt:lpstr>
      <vt:lpstr>Minutos después del dictamen del tribunal supremo, El Presidente escribió: </vt:lpstr>
      <vt:lpstr>E U A  rumbo  a  </vt:lpstr>
      <vt:lpstr>Definición:</vt:lpstr>
      <vt:lpstr>Definición:</vt:lpstr>
      <vt:lpstr>I.- ¿Qué dice la Biblia sobre la homosexualidad? </vt:lpstr>
      <vt:lpstr>I.- ¿Qué dice la Biblia sobre la homosexualidad? </vt:lpstr>
      <vt:lpstr>I.- ¿Qué dice la Biblia sobre la homosexualidad? </vt:lpstr>
      <vt:lpstr>I.- ¿Qué dice la Biblia sobre la homosexualidad? </vt:lpstr>
      <vt:lpstr>I.- ¿Qué dice la Biblia sobre la homosexualidad? </vt:lpstr>
      <vt:lpstr>PowerPoint Presentation</vt:lpstr>
      <vt:lpstr>PowerPoint Presentation</vt:lpstr>
      <vt:lpstr>“LOS JUICIOS DE DIOS”</vt:lpstr>
      <vt:lpstr>“LOS JUICIOS DE DIOS”</vt:lpstr>
      <vt:lpstr>III.- La Voluntad de Dios en cuanto al Matrimonio</vt:lpstr>
      <vt:lpstr>PowerPoint Presentation</vt:lpstr>
      <vt:lpstr>PowerPoint Presentation</vt:lpstr>
      <vt:lpstr>PowerPoint Presentation</vt:lpstr>
      <vt:lpstr>Que se dirá en la boda?</vt:lpstr>
      <vt:lpstr>Conclusión:</vt:lpstr>
      <vt:lpstr>Conclusión:</vt:lpstr>
      <vt:lpstr>Conclusión:</vt:lpstr>
      <vt:lpstr>Conclusión:</vt:lpstr>
      <vt:lpstr>Conclusión: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dice la Biblia sobre la homosexualidad?</dc:title>
  <dc:creator>owner</dc:creator>
  <cp:lastModifiedBy>Wayne Partain</cp:lastModifiedBy>
  <cp:revision>45</cp:revision>
  <dcterms:created xsi:type="dcterms:W3CDTF">2015-06-26T17:45:41Z</dcterms:created>
  <dcterms:modified xsi:type="dcterms:W3CDTF">2015-07-03T19:05:47Z</dcterms:modified>
</cp:coreProperties>
</file>